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5" r:id="rId2"/>
    <p:sldId id="444" r:id="rId3"/>
    <p:sldId id="476" r:id="rId4"/>
    <p:sldId id="445" r:id="rId5"/>
    <p:sldId id="446" r:id="rId6"/>
    <p:sldId id="485" r:id="rId7"/>
    <p:sldId id="477" r:id="rId8"/>
    <p:sldId id="489" r:id="rId9"/>
    <p:sldId id="487" r:id="rId10"/>
    <p:sldId id="478" r:id="rId11"/>
    <p:sldId id="479" r:id="rId12"/>
    <p:sldId id="470" r:id="rId13"/>
    <p:sldId id="486" r:id="rId14"/>
    <p:sldId id="488" r:id="rId15"/>
    <p:sldId id="4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E9A"/>
    <a:srgbClr val="FFFFD4"/>
    <a:srgbClr val="E5EDFF"/>
    <a:srgbClr val="E3FFFF"/>
    <a:srgbClr val="D1FFD2"/>
    <a:srgbClr val="FFFF5B"/>
    <a:srgbClr val="8DA2E7"/>
    <a:srgbClr val="FFFF89"/>
    <a:srgbClr val="FFFFC3"/>
    <a:srgbClr val="D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538" autoAdjust="0"/>
  </p:normalViewPr>
  <p:slideViewPr>
    <p:cSldViewPr snapToGrid="0">
      <p:cViewPr varScale="1">
        <p:scale>
          <a:sx n="68" d="100"/>
          <a:sy n="68" d="100"/>
        </p:scale>
        <p:origin x="738" y="54"/>
      </p:cViewPr>
      <p:guideLst/>
    </p:cSldViewPr>
  </p:slideViewPr>
  <p:outlineViewPr>
    <p:cViewPr>
      <p:scale>
        <a:sx n="33" d="100"/>
        <a:sy n="33" d="100"/>
      </p:scale>
      <p:origin x="0" y="-3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B80C6-64F9-4CBB-9EA8-B1D12BD687DD}" type="doc">
      <dgm:prSet loTypeId="urn:microsoft.com/office/officeart/2005/8/layout/pyramid3" loCatId="pyramid" qsTypeId="urn:microsoft.com/office/officeart/2005/8/quickstyle/simple1" qsCatId="simple" csTypeId="urn:microsoft.com/office/officeart/2005/8/colors/colorful4" csCatId="colorful" phldr="1"/>
      <dgm:spPr/>
    </dgm:pt>
    <dgm:pt modelId="{35DFAE15-B42D-4934-9394-CD6C210688E4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IN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Prevention of “fatality and </a:t>
          </a:r>
          <a:r>
            <a:rPr lang="en-IN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Injury</a:t>
          </a:r>
          <a:r>
            <a:rPr lang="en-IN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”</a:t>
          </a:r>
          <a:endParaRPr lang="en-US" dirty="0"/>
        </a:p>
      </dgm:t>
    </dgm:pt>
    <dgm:pt modelId="{03ED386B-BC35-4221-B241-0106CE2AA196}" type="parTrans" cxnId="{AC9AE134-B98F-4355-944C-500678C44056}">
      <dgm:prSet/>
      <dgm:spPr/>
      <dgm:t>
        <a:bodyPr/>
        <a:lstStyle/>
        <a:p>
          <a:endParaRPr lang="en-US"/>
        </a:p>
      </dgm:t>
    </dgm:pt>
    <dgm:pt modelId="{6C15E997-FA86-4CBC-8B75-4F43EBAB56F3}" type="sibTrans" cxnId="{AC9AE134-B98F-4355-944C-500678C44056}">
      <dgm:prSet/>
      <dgm:spPr/>
      <dgm:t>
        <a:bodyPr/>
        <a:lstStyle/>
        <a:p>
          <a:endParaRPr lang="en-US"/>
        </a:p>
      </dgm:t>
    </dgm:pt>
    <dgm:pt modelId="{86B448D0-04E7-4B01-BBD1-CCBB7556E99B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IN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Preventing escalation of </a:t>
          </a:r>
          <a:r>
            <a:rPr lang="en-IN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 incident</a:t>
          </a:r>
          <a:r>
            <a:rPr lang="en-IN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dirty="0"/>
        </a:p>
      </dgm:t>
    </dgm:pt>
    <dgm:pt modelId="{F99103D0-8D0D-4CF4-AB6A-3E013515143A}" type="parTrans" cxnId="{B9A12E3D-19E7-4164-9C1F-483C9123B204}">
      <dgm:prSet/>
      <dgm:spPr/>
      <dgm:t>
        <a:bodyPr/>
        <a:lstStyle/>
        <a:p>
          <a:endParaRPr lang="en-US"/>
        </a:p>
      </dgm:t>
    </dgm:pt>
    <dgm:pt modelId="{F1E17512-CB99-4DC3-BF2D-B585CAF08348}" type="sibTrans" cxnId="{B9A12E3D-19E7-4164-9C1F-483C9123B204}">
      <dgm:prSet/>
      <dgm:spPr/>
      <dgm:t>
        <a:bodyPr/>
        <a:lstStyle/>
        <a:p>
          <a:endParaRPr lang="en-US"/>
        </a:p>
      </dgm:t>
    </dgm:pt>
    <dgm:pt modelId="{D7386578-B8DF-4F8D-B6D8-39C835B26A4D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IN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Minimizing environmental damage</a:t>
          </a:r>
          <a:endParaRPr lang="en-US" dirty="0"/>
        </a:p>
      </dgm:t>
    </dgm:pt>
    <dgm:pt modelId="{19CACD3E-99D0-4BAB-AE13-E9D5D842904C}" type="parTrans" cxnId="{D77D2A66-6FCF-4B1F-B907-98D644F89739}">
      <dgm:prSet/>
      <dgm:spPr/>
      <dgm:t>
        <a:bodyPr/>
        <a:lstStyle/>
        <a:p>
          <a:endParaRPr lang="en-US"/>
        </a:p>
      </dgm:t>
    </dgm:pt>
    <dgm:pt modelId="{F7AD2E56-070B-446F-BEBF-93FC00AA5160}" type="sibTrans" cxnId="{D77D2A66-6FCF-4B1F-B907-98D644F89739}">
      <dgm:prSet/>
      <dgm:spPr/>
      <dgm:t>
        <a:bodyPr/>
        <a:lstStyle/>
        <a:p>
          <a:endParaRPr lang="en-US"/>
        </a:p>
      </dgm:t>
    </dgm:pt>
    <dgm:pt modelId="{85147A6B-3A17-4D69-81F6-87868C9D5058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IN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Minimizing cost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E64438E-1C51-426F-95D1-E21157D5C26F}" type="parTrans" cxnId="{88154CB3-7EA1-41DB-BDE9-0D442E698911}">
      <dgm:prSet/>
      <dgm:spPr/>
      <dgm:t>
        <a:bodyPr/>
        <a:lstStyle/>
        <a:p>
          <a:endParaRPr lang="en-US"/>
        </a:p>
      </dgm:t>
    </dgm:pt>
    <dgm:pt modelId="{AF56A601-658A-418D-93C6-1E61015FEE97}" type="sibTrans" cxnId="{88154CB3-7EA1-41DB-BDE9-0D442E698911}">
      <dgm:prSet/>
      <dgm:spPr/>
      <dgm:t>
        <a:bodyPr/>
        <a:lstStyle/>
        <a:p>
          <a:endParaRPr lang="en-US"/>
        </a:p>
      </dgm:t>
    </dgm:pt>
    <dgm:pt modelId="{2E00EEB6-A573-4015-8077-F984EC0B7A3B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IN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Media relations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B949DBF-DBB6-4598-B9AB-B2A90AC8046B}" type="parTrans" cxnId="{88374175-9E97-44EB-85A2-2D47958019D9}">
      <dgm:prSet/>
      <dgm:spPr/>
      <dgm:t>
        <a:bodyPr/>
        <a:lstStyle/>
        <a:p>
          <a:endParaRPr lang="en-US"/>
        </a:p>
      </dgm:t>
    </dgm:pt>
    <dgm:pt modelId="{A1808E71-8110-4BF0-9B34-82BF66271D55}" type="sibTrans" cxnId="{88374175-9E97-44EB-85A2-2D47958019D9}">
      <dgm:prSet/>
      <dgm:spPr/>
      <dgm:t>
        <a:bodyPr/>
        <a:lstStyle/>
        <a:p>
          <a:endParaRPr lang="en-US"/>
        </a:p>
      </dgm:t>
    </dgm:pt>
    <dgm:pt modelId="{D83E1AB3-D694-4A17-BF5C-205584927432}" type="pres">
      <dgm:prSet presAssocID="{CE0B80C6-64F9-4CBB-9EA8-B1D12BD687DD}" presName="Name0" presStyleCnt="0">
        <dgm:presLayoutVars>
          <dgm:dir/>
          <dgm:animLvl val="lvl"/>
          <dgm:resizeHandles val="exact"/>
        </dgm:presLayoutVars>
      </dgm:prSet>
      <dgm:spPr/>
    </dgm:pt>
    <dgm:pt modelId="{4346A5D8-C732-4376-8C38-77F3C4A4A6D7}" type="pres">
      <dgm:prSet presAssocID="{35DFAE15-B42D-4934-9394-CD6C210688E4}" presName="Name8" presStyleCnt="0"/>
      <dgm:spPr/>
    </dgm:pt>
    <dgm:pt modelId="{F62DD50E-2874-4AB8-B7FE-156682033AB5}" type="pres">
      <dgm:prSet presAssocID="{35DFAE15-B42D-4934-9394-CD6C210688E4}" presName="level" presStyleLbl="node1" presStyleIdx="0" presStyleCnt="5">
        <dgm:presLayoutVars>
          <dgm:chMax val="1"/>
          <dgm:bulletEnabled val="1"/>
        </dgm:presLayoutVars>
      </dgm:prSet>
      <dgm:spPr/>
    </dgm:pt>
    <dgm:pt modelId="{202398A9-7B8C-4C06-AC3D-9CA2164C2D1B}" type="pres">
      <dgm:prSet presAssocID="{35DFAE15-B42D-4934-9394-CD6C210688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372C4B-B1A7-4E5B-BCE7-3EE386B2D13D}" type="pres">
      <dgm:prSet presAssocID="{86B448D0-04E7-4B01-BBD1-CCBB7556E99B}" presName="Name8" presStyleCnt="0"/>
      <dgm:spPr/>
    </dgm:pt>
    <dgm:pt modelId="{D4B87BCE-4BFD-4B15-ABFB-F3517E92C9EB}" type="pres">
      <dgm:prSet presAssocID="{86B448D0-04E7-4B01-BBD1-CCBB7556E99B}" presName="level" presStyleLbl="node1" presStyleIdx="1" presStyleCnt="5">
        <dgm:presLayoutVars>
          <dgm:chMax val="1"/>
          <dgm:bulletEnabled val="1"/>
        </dgm:presLayoutVars>
      </dgm:prSet>
      <dgm:spPr/>
    </dgm:pt>
    <dgm:pt modelId="{05A2CF87-03DA-446E-B938-08AB626EB99B}" type="pres">
      <dgm:prSet presAssocID="{86B448D0-04E7-4B01-BBD1-CCBB7556E9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A8603A-5090-46D2-AB5A-D7578F99B187}" type="pres">
      <dgm:prSet presAssocID="{D7386578-B8DF-4F8D-B6D8-39C835B26A4D}" presName="Name8" presStyleCnt="0"/>
      <dgm:spPr/>
    </dgm:pt>
    <dgm:pt modelId="{11BC6350-4E69-4FA6-A4BC-C2A08CD745D8}" type="pres">
      <dgm:prSet presAssocID="{D7386578-B8DF-4F8D-B6D8-39C835B26A4D}" presName="level" presStyleLbl="node1" presStyleIdx="2" presStyleCnt="5">
        <dgm:presLayoutVars>
          <dgm:chMax val="1"/>
          <dgm:bulletEnabled val="1"/>
        </dgm:presLayoutVars>
      </dgm:prSet>
      <dgm:spPr/>
    </dgm:pt>
    <dgm:pt modelId="{D963F615-079A-421D-9EB0-FCA4C8EABA82}" type="pres">
      <dgm:prSet presAssocID="{D7386578-B8DF-4F8D-B6D8-39C835B26A4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CEB90D-A0FA-4AF6-BD87-753CC6F6053C}" type="pres">
      <dgm:prSet presAssocID="{85147A6B-3A17-4D69-81F6-87868C9D5058}" presName="Name8" presStyleCnt="0"/>
      <dgm:spPr/>
    </dgm:pt>
    <dgm:pt modelId="{D89FAA11-8FF5-4D27-B905-EC0769DC4500}" type="pres">
      <dgm:prSet presAssocID="{85147A6B-3A17-4D69-81F6-87868C9D5058}" presName="level" presStyleLbl="node1" presStyleIdx="3" presStyleCnt="5">
        <dgm:presLayoutVars>
          <dgm:chMax val="1"/>
          <dgm:bulletEnabled val="1"/>
        </dgm:presLayoutVars>
      </dgm:prSet>
      <dgm:spPr/>
    </dgm:pt>
    <dgm:pt modelId="{5066345C-0DF8-4BE4-8B40-98A92C6181C2}" type="pres">
      <dgm:prSet presAssocID="{85147A6B-3A17-4D69-81F6-87868C9D505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629B9A2-B1B4-4474-A8BA-41390214E136}" type="pres">
      <dgm:prSet presAssocID="{2E00EEB6-A573-4015-8077-F984EC0B7A3B}" presName="Name8" presStyleCnt="0"/>
      <dgm:spPr/>
    </dgm:pt>
    <dgm:pt modelId="{73356565-8AE0-4D4B-917F-DDE015A930DC}" type="pres">
      <dgm:prSet presAssocID="{2E00EEB6-A573-4015-8077-F984EC0B7A3B}" presName="level" presStyleLbl="node1" presStyleIdx="4" presStyleCnt="5">
        <dgm:presLayoutVars>
          <dgm:chMax val="1"/>
          <dgm:bulletEnabled val="1"/>
        </dgm:presLayoutVars>
      </dgm:prSet>
      <dgm:spPr/>
    </dgm:pt>
    <dgm:pt modelId="{F835E320-0D5E-4E30-81DE-02680D9ACE34}" type="pres">
      <dgm:prSet presAssocID="{2E00EEB6-A573-4015-8077-F984EC0B7A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53C6613-217B-43BF-93F9-F6B75EE99FFE}" type="presOf" srcId="{2E00EEB6-A573-4015-8077-F984EC0B7A3B}" destId="{F835E320-0D5E-4E30-81DE-02680D9ACE34}" srcOrd="1" destOrd="0" presId="urn:microsoft.com/office/officeart/2005/8/layout/pyramid3"/>
    <dgm:cxn modelId="{36C7091F-E041-433F-B0CE-A7D4D77C005C}" type="presOf" srcId="{85147A6B-3A17-4D69-81F6-87868C9D5058}" destId="{5066345C-0DF8-4BE4-8B40-98A92C6181C2}" srcOrd="1" destOrd="0" presId="urn:microsoft.com/office/officeart/2005/8/layout/pyramid3"/>
    <dgm:cxn modelId="{93115723-39BF-4EB7-9BA5-5A06A4E1156B}" type="presOf" srcId="{CE0B80C6-64F9-4CBB-9EA8-B1D12BD687DD}" destId="{D83E1AB3-D694-4A17-BF5C-205584927432}" srcOrd="0" destOrd="0" presId="urn:microsoft.com/office/officeart/2005/8/layout/pyramid3"/>
    <dgm:cxn modelId="{AC9AE134-B98F-4355-944C-500678C44056}" srcId="{CE0B80C6-64F9-4CBB-9EA8-B1D12BD687DD}" destId="{35DFAE15-B42D-4934-9394-CD6C210688E4}" srcOrd="0" destOrd="0" parTransId="{03ED386B-BC35-4221-B241-0106CE2AA196}" sibTransId="{6C15E997-FA86-4CBC-8B75-4F43EBAB56F3}"/>
    <dgm:cxn modelId="{B9A12E3D-19E7-4164-9C1F-483C9123B204}" srcId="{CE0B80C6-64F9-4CBB-9EA8-B1D12BD687DD}" destId="{86B448D0-04E7-4B01-BBD1-CCBB7556E99B}" srcOrd="1" destOrd="0" parTransId="{F99103D0-8D0D-4CF4-AB6A-3E013515143A}" sibTransId="{F1E17512-CB99-4DC3-BF2D-B585CAF08348}"/>
    <dgm:cxn modelId="{D77D2A66-6FCF-4B1F-B907-98D644F89739}" srcId="{CE0B80C6-64F9-4CBB-9EA8-B1D12BD687DD}" destId="{D7386578-B8DF-4F8D-B6D8-39C835B26A4D}" srcOrd="2" destOrd="0" parTransId="{19CACD3E-99D0-4BAB-AE13-E9D5D842904C}" sibTransId="{F7AD2E56-070B-446F-BEBF-93FC00AA5160}"/>
    <dgm:cxn modelId="{55F48B71-182C-47DC-A51E-A9DE88AAA05E}" type="presOf" srcId="{86B448D0-04E7-4B01-BBD1-CCBB7556E99B}" destId="{05A2CF87-03DA-446E-B938-08AB626EB99B}" srcOrd="1" destOrd="0" presId="urn:microsoft.com/office/officeart/2005/8/layout/pyramid3"/>
    <dgm:cxn modelId="{88374175-9E97-44EB-85A2-2D47958019D9}" srcId="{CE0B80C6-64F9-4CBB-9EA8-B1D12BD687DD}" destId="{2E00EEB6-A573-4015-8077-F984EC0B7A3B}" srcOrd="4" destOrd="0" parTransId="{5B949DBF-DBB6-4598-B9AB-B2A90AC8046B}" sibTransId="{A1808E71-8110-4BF0-9B34-82BF66271D55}"/>
    <dgm:cxn modelId="{F3570A7C-FF2B-4D77-A94B-4F70E9684C4F}" type="presOf" srcId="{35DFAE15-B42D-4934-9394-CD6C210688E4}" destId="{F62DD50E-2874-4AB8-B7FE-156682033AB5}" srcOrd="0" destOrd="0" presId="urn:microsoft.com/office/officeart/2005/8/layout/pyramid3"/>
    <dgm:cxn modelId="{558CC491-C705-4C31-A48E-78AA27ADB7D6}" type="presOf" srcId="{D7386578-B8DF-4F8D-B6D8-39C835B26A4D}" destId="{11BC6350-4E69-4FA6-A4BC-C2A08CD745D8}" srcOrd="0" destOrd="0" presId="urn:microsoft.com/office/officeart/2005/8/layout/pyramid3"/>
    <dgm:cxn modelId="{848AF9AD-032A-48E1-A1E1-FAA779B3C94A}" type="presOf" srcId="{85147A6B-3A17-4D69-81F6-87868C9D5058}" destId="{D89FAA11-8FF5-4D27-B905-EC0769DC4500}" srcOrd="0" destOrd="0" presId="urn:microsoft.com/office/officeart/2005/8/layout/pyramid3"/>
    <dgm:cxn modelId="{88154CB3-7EA1-41DB-BDE9-0D442E698911}" srcId="{CE0B80C6-64F9-4CBB-9EA8-B1D12BD687DD}" destId="{85147A6B-3A17-4D69-81F6-87868C9D5058}" srcOrd="3" destOrd="0" parTransId="{7E64438E-1C51-426F-95D1-E21157D5C26F}" sibTransId="{AF56A601-658A-418D-93C6-1E61015FEE97}"/>
    <dgm:cxn modelId="{218FEABD-533B-4134-905F-CD16216387A7}" type="presOf" srcId="{D7386578-B8DF-4F8D-B6D8-39C835B26A4D}" destId="{D963F615-079A-421D-9EB0-FCA4C8EABA82}" srcOrd="1" destOrd="0" presId="urn:microsoft.com/office/officeart/2005/8/layout/pyramid3"/>
    <dgm:cxn modelId="{5786E1D2-E018-4E2A-A62B-89AB21CB4786}" type="presOf" srcId="{86B448D0-04E7-4B01-BBD1-CCBB7556E99B}" destId="{D4B87BCE-4BFD-4B15-ABFB-F3517E92C9EB}" srcOrd="0" destOrd="0" presId="urn:microsoft.com/office/officeart/2005/8/layout/pyramid3"/>
    <dgm:cxn modelId="{195AC7E5-95A4-4988-B471-6CEE52856502}" type="presOf" srcId="{35DFAE15-B42D-4934-9394-CD6C210688E4}" destId="{202398A9-7B8C-4C06-AC3D-9CA2164C2D1B}" srcOrd="1" destOrd="0" presId="urn:microsoft.com/office/officeart/2005/8/layout/pyramid3"/>
    <dgm:cxn modelId="{1AAF78ED-A6E6-4F90-AB2C-3E02224D9967}" type="presOf" srcId="{2E00EEB6-A573-4015-8077-F984EC0B7A3B}" destId="{73356565-8AE0-4D4B-917F-DDE015A930DC}" srcOrd="0" destOrd="0" presId="urn:microsoft.com/office/officeart/2005/8/layout/pyramid3"/>
    <dgm:cxn modelId="{9D860126-A0B2-4588-A118-CE7B0FF8B243}" type="presParOf" srcId="{D83E1AB3-D694-4A17-BF5C-205584927432}" destId="{4346A5D8-C732-4376-8C38-77F3C4A4A6D7}" srcOrd="0" destOrd="0" presId="urn:microsoft.com/office/officeart/2005/8/layout/pyramid3"/>
    <dgm:cxn modelId="{44CF56B3-4D41-4B1B-AF80-08A623488625}" type="presParOf" srcId="{4346A5D8-C732-4376-8C38-77F3C4A4A6D7}" destId="{F62DD50E-2874-4AB8-B7FE-156682033AB5}" srcOrd="0" destOrd="0" presId="urn:microsoft.com/office/officeart/2005/8/layout/pyramid3"/>
    <dgm:cxn modelId="{AFF5DCED-4979-4B18-813D-4E1DC86EA485}" type="presParOf" srcId="{4346A5D8-C732-4376-8C38-77F3C4A4A6D7}" destId="{202398A9-7B8C-4C06-AC3D-9CA2164C2D1B}" srcOrd="1" destOrd="0" presId="urn:microsoft.com/office/officeart/2005/8/layout/pyramid3"/>
    <dgm:cxn modelId="{525218AA-4D22-4932-9A48-A140FB758E78}" type="presParOf" srcId="{D83E1AB3-D694-4A17-BF5C-205584927432}" destId="{E7372C4B-B1A7-4E5B-BCE7-3EE386B2D13D}" srcOrd="1" destOrd="0" presId="urn:microsoft.com/office/officeart/2005/8/layout/pyramid3"/>
    <dgm:cxn modelId="{D813E5C1-2FEC-4B07-8851-A81C04BC7635}" type="presParOf" srcId="{E7372C4B-B1A7-4E5B-BCE7-3EE386B2D13D}" destId="{D4B87BCE-4BFD-4B15-ABFB-F3517E92C9EB}" srcOrd="0" destOrd="0" presId="urn:microsoft.com/office/officeart/2005/8/layout/pyramid3"/>
    <dgm:cxn modelId="{5CA44B12-145A-4694-92C7-4E9F3BD2CD3D}" type="presParOf" srcId="{E7372C4B-B1A7-4E5B-BCE7-3EE386B2D13D}" destId="{05A2CF87-03DA-446E-B938-08AB626EB99B}" srcOrd="1" destOrd="0" presId="urn:microsoft.com/office/officeart/2005/8/layout/pyramid3"/>
    <dgm:cxn modelId="{0135FEEB-15CA-42F9-818A-93E045846BEF}" type="presParOf" srcId="{D83E1AB3-D694-4A17-BF5C-205584927432}" destId="{A8A8603A-5090-46D2-AB5A-D7578F99B187}" srcOrd="2" destOrd="0" presId="urn:microsoft.com/office/officeart/2005/8/layout/pyramid3"/>
    <dgm:cxn modelId="{FAE12A6D-7A52-4488-9EBC-E5530A70BCDA}" type="presParOf" srcId="{A8A8603A-5090-46D2-AB5A-D7578F99B187}" destId="{11BC6350-4E69-4FA6-A4BC-C2A08CD745D8}" srcOrd="0" destOrd="0" presId="urn:microsoft.com/office/officeart/2005/8/layout/pyramid3"/>
    <dgm:cxn modelId="{0CC39CE1-35D0-4A6D-9953-E5B07EDB051B}" type="presParOf" srcId="{A8A8603A-5090-46D2-AB5A-D7578F99B187}" destId="{D963F615-079A-421D-9EB0-FCA4C8EABA82}" srcOrd="1" destOrd="0" presId="urn:microsoft.com/office/officeart/2005/8/layout/pyramid3"/>
    <dgm:cxn modelId="{11D276BD-8183-4A21-84C8-1C7A7B58726D}" type="presParOf" srcId="{D83E1AB3-D694-4A17-BF5C-205584927432}" destId="{CDCEB90D-A0FA-4AF6-BD87-753CC6F6053C}" srcOrd="3" destOrd="0" presId="urn:microsoft.com/office/officeart/2005/8/layout/pyramid3"/>
    <dgm:cxn modelId="{C0956774-5067-4104-B19D-89D27A13BF06}" type="presParOf" srcId="{CDCEB90D-A0FA-4AF6-BD87-753CC6F6053C}" destId="{D89FAA11-8FF5-4D27-B905-EC0769DC4500}" srcOrd="0" destOrd="0" presId="urn:microsoft.com/office/officeart/2005/8/layout/pyramid3"/>
    <dgm:cxn modelId="{6295AD3E-8805-4812-B489-56C2BF4E291B}" type="presParOf" srcId="{CDCEB90D-A0FA-4AF6-BD87-753CC6F6053C}" destId="{5066345C-0DF8-4BE4-8B40-98A92C6181C2}" srcOrd="1" destOrd="0" presId="urn:microsoft.com/office/officeart/2005/8/layout/pyramid3"/>
    <dgm:cxn modelId="{BD931368-F8F2-4700-8E92-FAB9B9395569}" type="presParOf" srcId="{D83E1AB3-D694-4A17-BF5C-205584927432}" destId="{7629B9A2-B1B4-4474-A8BA-41390214E136}" srcOrd="4" destOrd="0" presId="urn:microsoft.com/office/officeart/2005/8/layout/pyramid3"/>
    <dgm:cxn modelId="{051A4D39-C7DD-4027-9028-1856E39D5B4C}" type="presParOf" srcId="{7629B9A2-B1B4-4474-A8BA-41390214E136}" destId="{73356565-8AE0-4D4B-917F-DDE015A930DC}" srcOrd="0" destOrd="0" presId="urn:microsoft.com/office/officeart/2005/8/layout/pyramid3"/>
    <dgm:cxn modelId="{1AF63E61-4182-40DC-AF8B-3CFA8D3456D5}" type="presParOf" srcId="{7629B9A2-B1B4-4474-A8BA-41390214E136}" destId="{F835E320-0D5E-4E30-81DE-02680D9ACE3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DD50E-2874-4AB8-B7FE-156682033AB5}">
      <dsp:nvSpPr>
        <dsp:cNvPr id="0" name=""/>
        <dsp:cNvSpPr/>
      </dsp:nvSpPr>
      <dsp:spPr>
        <a:xfrm rot="10800000">
          <a:off x="0" y="0"/>
          <a:ext cx="4469866" cy="817311"/>
        </a:xfrm>
        <a:prstGeom prst="trapezoid">
          <a:avLst>
            <a:gd name="adj" fmla="val 5469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IN" sz="18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Prevention of “fatality and </a:t>
          </a:r>
          <a:r>
            <a:rPr lang="en-IN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Injury</a:t>
          </a:r>
          <a:r>
            <a:rPr lang="en-IN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”</a:t>
          </a:r>
          <a:endParaRPr lang="en-US" sz="1800" kern="1200" dirty="0"/>
        </a:p>
      </dsp:txBody>
      <dsp:txXfrm rot="-10800000">
        <a:off x="782226" y="0"/>
        <a:ext cx="2905412" cy="817311"/>
      </dsp:txXfrm>
    </dsp:sp>
    <dsp:sp modelId="{D4B87BCE-4BFD-4B15-ABFB-F3517E92C9EB}">
      <dsp:nvSpPr>
        <dsp:cNvPr id="0" name=""/>
        <dsp:cNvSpPr/>
      </dsp:nvSpPr>
      <dsp:spPr>
        <a:xfrm rot="10800000">
          <a:off x="446986" y="817311"/>
          <a:ext cx="3575892" cy="817311"/>
        </a:xfrm>
        <a:prstGeom prst="trapezoid">
          <a:avLst>
            <a:gd name="adj" fmla="val 54690"/>
          </a:avLst>
        </a:prstGeom>
        <a:solidFill>
          <a:schemeClr val="accent4">
            <a:hueOff val="2332000"/>
            <a:satOff val="141"/>
            <a:lumOff val="1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IN" sz="18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Preventing escalation of </a:t>
          </a:r>
          <a:r>
            <a:rPr lang="en-IN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 incident</a:t>
          </a:r>
          <a:r>
            <a:rPr lang="en-IN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1800" kern="1200" dirty="0"/>
        </a:p>
      </dsp:txBody>
      <dsp:txXfrm rot="-10800000">
        <a:off x="1072767" y="817311"/>
        <a:ext cx="2324330" cy="817311"/>
      </dsp:txXfrm>
    </dsp:sp>
    <dsp:sp modelId="{11BC6350-4E69-4FA6-A4BC-C2A08CD745D8}">
      <dsp:nvSpPr>
        <dsp:cNvPr id="0" name=""/>
        <dsp:cNvSpPr/>
      </dsp:nvSpPr>
      <dsp:spPr>
        <a:xfrm rot="10800000">
          <a:off x="893973" y="1634623"/>
          <a:ext cx="2681919" cy="817311"/>
        </a:xfrm>
        <a:prstGeom prst="trapezoid">
          <a:avLst>
            <a:gd name="adj" fmla="val 54690"/>
          </a:avLst>
        </a:prstGeom>
        <a:solidFill>
          <a:schemeClr val="accent4">
            <a:hueOff val="4664000"/>
            <a:satOff val="282"/>
            <a:lumOff val="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IN" sz="18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Minimizing environmental damage</a:t>
          </a:r>
          <a:endParaRPr lang="en-US" sz="1800" kern="1200" dirty="0"/>
        </a:p>
      </dsp:txBody>
      <dsp:txXfrm rot="-10800000">
        <a:off x="1363309" y="1634623"/>
        <a:ext cx="1743247" cy="817311"/>
      </dsp:txXfrm>
    </dsp:sp>
    <dsp:sp modelId="{D89FAA11-8FF5-4D27-B905-EC0769DC4500}">
      <dsp:nvSpPr>
        <dsp:cNvPr id="0" name=""/>
        <dsp:cNvSpPr/>
      </dsp:nvSpPr>
      <dsp:spPr>
        <a:xfrm rot="10800000">
          <a:off x="1340959" y="2451935"/>
          <a:ext cx="1787946" cy="817311"/>
        </a:xfrm>
        <a:prstGeom prst="trapezoid">
          <a:avLst>
            <a:gd name="adj" fmla="val 54690"/>
          </a:avLst>
        </a:prstGeom>
        <a:solidFill>
          <a:schemeClr val="accent4">
            <a:hueOff val="6996000"/>
            <a:satOff val="423"/>
            <a:lumOff val="4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IN" sz="18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Minimizing cost</a:t>
          </a:r>
          <a:endParaRPr lang="en-US" sz="1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1653850" y="2451935"/>
        <a:ext cx="1162165" cy="817311"/>
      </dsp:txXfrm>
    </dsp:sp>
    <dsp:sp modelId="{73356565-8AE0-4D4B-917F-DDE015A930DC}">
      <dsp:nvSpPr>
        <dsp:cNvPr id="0" name=""/>
        <dsp:cNvSpPr/>
      </dsp:nvSpPr>
      <dsp:spPr>
        <a:xfrm rot="10800000">
          <a:off x="1787946" y="3269247"/>
          <a:ext cx="893973" cy="817311"/>
        </a:xfrm>
        <a:prstGeom prst="trapezoid">
          <a:avLst>
            <a:gd name="adj" fmla="val 54690"/>
          </a:avLst>
        </a:prstGeom>
        <a:solidFill>
          <a:schemeClr val="accent4">
            <a:hueOff val="9328000"/>
            <a:satOff val="564"/>
            <a:lumOff val="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IN" sz="18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Media relations</a:t>
          </a:r>
          <a:endParaRPr lang="en-US" sz="1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1787946" y="3269247"/>
        <a:ext cx="893973" cy="817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27D7A-10F4-4586-A37B-D80971E9B86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79BA1-C6EB-41BF-A94F-E979EBFF7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0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947F0-6924-444E-B152-04A63E857C3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0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947F0-6924-444E-B152-04A63E857C38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73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63100" r="6176" b="20889"/>
          <a:stretch/>
        </p:blipFill>
        <p:spPr>
          <a:xfrm>
            <a:off x="0" y="5410201"/>
            <a:ext cx="12192000" cy="1416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29830" r="47352" b="40019"/>
          <a:stretch/>
        </p:blipFill>
        <p:spPr>
          <a:xfrm>
            <a:off x="0" y="1295400"/>
            <a:ext cx="12192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905001"/>
            <a:ext cx="6604000" cy="1470025"/>
          </a:xfrm>
        </p:spPr>
        <p:txBody>
          <a:bodyPr>
            <a:normAutofit/>
          </a:bodyPr>
          <a:lstStyle>
            <a:lvl1pPr algn="l">
              <a:defRPr sz="4102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99" y="4267200"/>
            <a:ext cx="5931437" cy="1371600"/>
          </a:xfrm>
        </p:spPr>
        <p:txBody>
          <a:bodyPr>
            <a:normAutofit/>
          </a:bodyPr>
          <a:lstStyle>
            <a:lvl1pPr marL="0" indent="0" algn="l">
              <a:buNone/>
              <a:defRPr sz="2461">
                <a:solidFill>
                  <a:schemeClr val="tx1">
                    <a:tint val="75000"/>
                  </a:schemeClr>
                </a:solidFill>
              </a:defRPr>
            </a:lvl1pPr>
            <a:lvl2pPr marL="46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1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May 12,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235200" cy="228600"/>
          </a:xfrm>
        </p:spPr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5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69596"/>
            <a:ext cx="10515600" cy="2092880"/>
          </a:xfrm>
          <a:prstGeom prst="rect">
            <a:avLst/>
          </a:prstGeom>
        </p:spPr>
        <p:txBody>
          <a:bodyPr anchor="b"/>
          <a:lstStyle>
            <a:lvl1pPr>
              <a:defRPr sz="7897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6"/>
          </a:xfrm>
        </p:spPr>
        <p:txBody>
          <a:bodyPr/>
          <a:lstStyle>
            <a:lvl1pPr marL="0" indent="0">
              <a:buNone/>
              <a:defRPr sz="3179"/>
            </a:lvl1pPr>
            <a:lvl2pPr marL="600198" indent="0">
              <a:buNone/>
              <a:defRPr sz="2667"/>
            </a:lvl2pPr>
            <a:lvl3pPr marL="1200395" indent="0">
              <a:buNone/>
              <a:defRPr sz="2359"/>
            </a:lvl3pPr>
            <a:lvl4pPr marL="1800593" indent="0">
              <a:buNone/>
              <a:defRPr sz="2051"/>
            </a:lvl4pPr>
            <a:lvl5pPr marL="2400790" indent="0">
              <a:buNone/>
              <a:defRPr sz="2051"/>
            </a:lvl5pPr>
            <a:lvl6pPr marL="3000988" indent="0">
              <a:buNone/>
              <a:defRPr sz="2051"/>
            </a:lvl6pPr>
            <a:lvl7pPr marL="3601185" indent="0">
              <a:buNone/>
              <a:defRPr sz="2051"/>
            </a:lvl7pPr>
            <a:lvl8pPr marL="4201383" indent="0">
              <a:buNone/>
              <a:defRPr sz="2051"/>
            </a:lvl8pPr>
            <a:lvl9pPr marL="4801580" indent="0">
              <a:buNone/>
              <a:defRPr sz="2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0033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66381"/>
            <a:ext cx="10521696" cy="281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31"/>
            </a:lvl1pPr>
            <a:lvl2pPr marL="450138" indent="0" algn="ctr">
              <a:buNone/>
              <a:defRPr sz="1949"/>
            </a:lvl2pPr>
            <a:lvl3pPr marL="900274" indent="0" algn="ctr">
              <a:buNone/>
              <a:defRPr sz="1744"/>
            </a:lvl3pPr>
            <a:lvl4pPr marL="1350412" indent="0" algn="ctr">
              <a:buNone/>
              <a:defRPr sz="1538"/>
            </a:lvl4pPr>
            <a:lvl5pPr marL="1800547" indent="0" algn="ctr">
              <a:buNone/>
              <a:defRPr sz="1538"/>
            </a:lvl5pPr>
            <a:lvl6pPr marL="2250684" indent="0" algn="ctr">
              <a:buNone/>
              <a:defRPr sz="1538"/>
            </a:lvl6pPr>
            <a:lvl7pPr marL="2700820" indent="0" algn="ctr">
              <a:buNone/>
              <a:defRPr sz="1538"/>
            </a:lvl7pPr>
            <a:lvl8pPr marL="3150958" indent="0" algn="ctr">
              <a:buNone/>
              <a:defRPr sz="1538"/>
            </a:lvl8pPr>
            <a:lvl9pPr marL="3601096" indent="0" algn="ctr">
              <a:buNone/>
              <a:defRPr sz="153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1" y="6356352"/>
            <a:ext cx="2743200" cy="36512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38" dirty="0">
                <a:solidFill>
                  <a:srgbClr val="000000"/>
                </a:solidFill>
              </a:rPr>
              <a:t>May 12,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38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167" y="6356352"/>
            <a:ext cx="2743200" cy="365126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ACE8A1A-EF06-42BD-8183-7D22FECA910D}" type="slidenum">
              <a:rPr lang="en-US" sz="1538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538" dirty="0">
                <a:solidFill>
                  <a:srgbClr val="000000"/>
                </a:solidFill>
              </a:rPr>
              <a:t>|</a:t>
            </a:r>
          </a:p>
        </p:txBody>
      </p:sp>
      <p:cxnSp>
        <p:nvCxnSpPr>
          <p:cNvPr id="10" name="Straight Connector 9"/>
          <p:cNvCxnSpPr/>
          <p:nvPr userDrawn="1">
            <p:custDataLst>
              <p:tags r:id="rId1"/>
            </p:custDataLst>
          </p:nvPr>
        </p:nvCxnSpPr>
        <p:spPr>
          <a:xfrm>
            <a:off x="4464760" y="1136830"/>
            <a:ext cx="310444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38200" y="407861"/>
            <a:ext cx="10515600" cy="455381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359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693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May 12,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6"/>
          </a:xfrm>
          <a:prstGeom prst="rect">
            <a:avLst/>
          </a:prstGeom>
        </p:spPr>
        <p:txBody>
          <a:bodyPr/>
          <a:lstStyle/>
          <a:p>
            <a:fld id="{AE27EB57-DBC7-4DF2-B3AE-13BD2A6961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1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2123" y="159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" y="1598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54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6767" y="838200"/>
            <a:ext cx="10972800" cy="52578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15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31078" r="47794" b="46049"/>
          <a:stretch/>
        </p:blipFill>
        <p:spPr>
          <a:xfrm>
            <a:off x="5888" y="326571"/>
            <a:ext cx="12186112" cy="816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77" y="337418"/>
            <a:ext cx="9081477" cy="79216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6282"/>
            <a:ext cx="10972800" cy="4649882"/>
          </a:xfrm>
        </p:spPr>
        <p:txBody>
          <a:bodyPr/>
          <a:lstStyle>
            <a:lvl1pPr marL="351678" indent="-351678">
              <a:buFontTx/>
              <a:buBlip>
                <a:blip r:embed="rId3"/>
              </a:buBlip>
              <a:defRPr/>
            </a:lvl1pPr>
            <a:lvl2pPr marL="761970" indent="-293065">
              <a:buFontTx/>
              <a:buBlip>
                <a:blip r:embed="rId4"/>
              </a:buBlip>
              <a:defRPr/>
            </a:lvl2pPr>
            <a:lvl3pPr marL="1172261" indent="-234452">
              <a:buFontTx/>
              <a:buBlip>
                <a:blip r:embed="rId5"/>
              </a:buBlip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May 12,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6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31078" r="47794" b="46049"/>
          <a:stretch/>
        </p:blipFill>
        <p:spPr>
          <a:xfrm>
            <a:off x="156308" y="147012"/>
            <a:ext cx="11863754" cy="55679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May 12,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08000" y="2438401"/>
            <a:ext cx="6838462" cy="1470025"/>
          </a:xfrm>
        </p:spPr>
        <p:txBody>
          <a:bodyPr>
            <a:normAutofit/>
          </a:bodyPr>
          <a:lstStyle>
            <a:lvl1pPr algn="l">
              <a:defRPr sz="4102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0081846" y="63332"/>
            <a:ext cx="1953846" cy="1161311"/>
          </a:xfrm>
          <a:prstGeom prst="roundRect">
            <a:avLst>
              <a:gd name="adj" fmla="val 88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081846" y="350758"/>
            <a:ext cx="1875692" cy="602115"/>
            <a:chOff x="5361140" y="2257425"/>
            <a:chExt cx="2820835" cy="866775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3" r="32068" b="54981"/>
            <a:stretch/>
          </p:blipFill>
          <p:spPr bwMode="auto">
            <a:xfrm>
              <a:off x="5361140" y="2257425"/>
              <a:ext cx="1052186" cy="849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85"/>
            <a:stretch/>
          </p:blipFill>
          <p:spPr bwMode="auto">
            <a:xfrm>
              <a:off x="6248400" y="2361076"/>
              <a:ext cx="1933575" cy="76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677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May 12,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005943" y="2503714"/>
            <a:ext cx="2808514" cy="1611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5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 marL="351678" indent="-351678">
              <a:buFontTx/>
              <a:buBlip>
                <a:blip r:embed="rId2"/>
              </a:buBlip>
              <a:defRPr sz="2461"/>
            </a:lvl1pPr>
            <a:lvl2pPr marL="761970" indent="-293065">
              <a:buFontTx/>
              <a:buBlip>
                <a:blip r:embed="rId3"/>
              </a:buBlip>
              <a:defRPr sz="2051"/>
            </a:lvl2pPr>
            <a:lvl3pPr marL="1172261" indent="-234452">
              <a:buFontTx/>
              <a:buBlip>
                <a:blip r:embed="rId4"/>
              </a:buBlip>
              <a:defRPr sz="1846"/>
            </a:lvl3pPr>
            <a:lvl4pPr>
              <a:defRPr sz="1641"/>
            </a:lvl4pPr>
            <a:lvl5pPr>
              <a:defRPr sz="1641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 marL="351678" indent="-351678">
              <a:buFontTx/>
              <a:buBlip>
                <a:blip r:embed="rId2"/>
              </a:buBlip>
              <a:defRPr sz="2461"/>
            </a:lvl1pPr>
            <a:lvl2pPr marL="761970" indent="-293065">
              <a:buFontTx/>
              <a:buBlip>
                <a:blip r:embed="rId3"/>
              </a:buBlip>
              <a:defRPr sz="2051"/>
            </a:lvl2pPr>
            <a:lvl3pPr marL="1172261" indent="-234452">
              <a:buFontTx/>
              <a:buBlip>
                <a:blip r:embed="rId4"/>
              </a:buBlip>
              <a:defRPr sz="1846"/>
            </a:lvl3pPr>
            <a:lvl4pPr>
              <a:defRPr sz="1641"/>
            </a:lvl4pPr>
            <a:lvl5pPr>
              <a:defRPr sz="1641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May 12,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31078" r="47794" b="46049"/>
          <a:stretch/>
        </p:blipFill>
        <p:spPr>
          <a:xfrm>
            <a:off x="5889" y="326571"/>
            <a:ext cx="10075958" cy="81643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7077" y="337418"/>
            <a:ext cx="9081477" cy="79216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67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May 12,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31078" r="47794" b="46049"/>
          <a:stretch/>
        </p:blipFill>
        <p:spPr>
          <a:xfrm>
            <a:off x="5889" y="326571"/>
            <a:ext cx="10075958" cy="81643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7077" y="337418"/>
            <a:ext cx="9081477" cy="79216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8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May 12,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31078" r="47794" b="46049"/>
          <a:stretch/>
        </p:blipFill>
        <p:spPr>
          <a:xfrm>
            <a:off x="5889" y="326571"/>
            <a:ext cx="10075958" cy="81643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7077" y="337418"/>
            <a:ext cx="9081477" cy="79216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50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May 12,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2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5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82"/>
            </a:lvl1pPr>
            <a:lvl2pPr marL="468904" indent="0">
              <a:buNone/>
              <a:defRPr sz="2872"/>
            </a:lvl2pPr>
            <a:lvl3pPr marL="937809" indent="0">
              <a:buNone/>
              <a:defRPr sz="2461"/>
            </a:lvl3pPr>
            <a:lvl4pPr marL="1406713" indent="0">
              <a:buNone/>
              <a:defRPr sz="2051"/>
            </a:lvl4pPr>
            <a:lvl5pPr marL="1875617" indent="0">
              <a:buNone/>
              <a:defRPr sz="2051"/>
            </a:lvl5pPr>
            <a:lvl6pPr marL="2344522" indent="0">
              <a:buNone/>
              <a:defRPr sz="2051"/>
            </a:lvl6pPr>
            <a:lvl7pPr marL="2813426" indent="0">
              <a:buNone/>
              <a:defRPr sz="2051"/>
            </a:lvl7pPr>
            <a:lvl8pPr marL="3282330" indent="0">
              <a:buNone/>
              <a:defRPr sz="2051"/>
            </a:lvl8pPr>
            <a:lvl9pPr marL="3751235" indent="0">
              <a:buNone/>
              <a:defRPr sz="205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36"/>
            </a:lvl1pPr>
            <a:lvl2pPr marL="468904" indent="0">
              <a:buNone/>
              <a:defRPr sz="1231"/>
            </a:lvl2pPr>
            <a:lvl3pPr marL="937809" indent="0">
              <a:buNone/>
              <a:defRPr sz="1026"/>
            </a:lvl3pPr>
            <a:lvl4pPr marL="1406713" indent="0">
              <a:buNone/>
              <a:defRPr sz="923"/>
            </a:lvl4pPr>
            <a:lvl5pPr marL="1875617" indent="0">
              <a:buNone/>
              <a:defRPr sz="923"/>
            </a:lvl5pPr>
            <a:lvl6pPr marL="2344522" indent="0">
              <a:buNone/>
              <a:defRPr sz="923"/>
            </a:lvl6pPr>
            <a:lvl7pPr marL="2813426" indent="0">
              <a:buNone/>
              <a:defRPr sz="923"/>
            </a:lvl7pPr>
            <a:lvl8pPr marL="3282330" indent="0">
              <a:buNone/>
              <a:defRPr sz="923"/>
            </a:lvl8pPr>
            <a:lvl9pPr marL="3751235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May 12,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4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68557" r="8639" b="21765"/>
          <a:stretch/>
        </p:blipFill>
        <p:spPr bwMode="auto">
          <a:xfrm>
            <a:off x="0" y="5718355"/>
            <a:ext cx="12192000" cy="1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722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654906"/>
            <a:ext cx="28448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36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May 12,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653334"/>
            <a:ext cx="38608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36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185" y="6667873"/>
            <a:ext cx="223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31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1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37809" rtl="0" eaLnBrk="1" latinLnBrk="0" hangingPunct="1">
        <a:spcBef>
          <a:spcPct val="0"/>
        </a:spcBef>
        <a:buNone/>
        <a:defRPr sz="3692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678" indent="-351678" algn="l" defTabSz="937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1" kern="1200">
          <a:solidFill>
            <a:schemeClr val="tx1"/>
          </a:solidFill>
          <a:latin typeface="+mj-lt"/>
          <a:ea typeface="+mn-ea"/>
          <a:cs typeface="+mn-cs"/>
        </a:defRPr>
      </a:lvl1pPr>
      <a:lvl2pPr marL="761970" indent="-293065" algn="l" defTabSz="9378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51" kern="1200">
          <a:solidFill>
            <a:schemeClr val="tx1"/>
          </a:solidFill>
          <a:latin typeface="+mj-lt"/>
          <a:ea typeface="+mn-ea"/>
          <a:cs typeface="+mn-cs"/>
        </a:defRPr>
      </a:lvl2pPr>
      <a:lvl3pPr marL="1172261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j-lt"/>
          <a:ea typeface="+mn-ea"/>
          <a:cs typeface="+mn-cs"/>
        </a:defRPr>
      </a:lvl3pPr>
      <a:lvl4pPr marL="1641165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–"/>
        <a:defRPr sz="1641" kern="1200">
          <a:solidFill>
            <a:schemeClr val="tx1"/>
          </a:solidFill>
          <a:latin typeface="+mj-lt"/>
          <a:ea typeface="+mn-ea"/>
          <a:cs typeface="+mn-cs"/>
        </a:defRPr>
      </a:lvl4pPr>
      <a:lvl5pPr marL="2110069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»"/>
        <a:defRPr sz="1641" kern="1200">
          <a:solidFill>
            <a:schemeClr val="tx1"/>
          </a:solidFill>
          <a:latin typeface="+mj-lt"/>
          <a:ea typeface="+mn-ea"/>
          <a:cs typeface="+mn-cs"/>
        </a:defRPr>
      </a:lvl5pPr>
      <a:lvl6pPr marL="2578974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6pPr>
      <a:lvl7pPr marL="3047878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7pPr>
      <a:lvl8pPr marL="3516782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8pPr>
      <a:lvl9pPr marL="3985687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7809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1pPr>
      <a:lvl2pPr marL="468904" algn="l" defTabSz="937809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2pPr>
      <a:lvl3pPr marL="937809" algn="l" defTabSz="937809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06713" algn="l" defTabSz="937809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75617" algn="l" defTabSz="937809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44522" algn="l" defTabSz="937809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813426" algn="l" defTabSz="937809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282330" algn="l" defTabSz="937809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751235" algn="l" defTabSz="937809" rtl="0" eaLnBrk="1" latinLnBrk="0" hangingPunct="1"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9.png"/><Relationship Id="rId7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905001"/>
            <a:ext cx="11097846" cy="1470025"/>
          </a:xfrm>
        </p:spPr>
        <p:txBody>
          <a:bodyPr>
            <a:normAutofit/>
          </a:bodyPr>
          <a:lstStyle/>
          <a:p>
            <a:r>
              <a:rPr lang="en-US" sz="3600" dirty="0"/>
              <a:t>Distribution Safety in Liquids and Gases Transportation</a:t>
            </a:r>
            <a:br>
              <a:rPr lang="en-US" sz="3600" dirty="0"/>
            </a:br>
            <a:r>
              <a:rPr lang="en-US" sz="3200" b="0" dirty="0"/>
              <a:t>Safety Management Systems</a:t>
            </a:r>
            <a:endParaRPr lang="en-US" sz="3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267200"/>
            <a:ext cx="6694658" cy="1617406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sz="2900" dirty="0"/>
              <a:t>By</a:t>
            </a:r>
          </a:p>
          <a:p>
            <a:r>
              <a:rPr lang="en-US" sz="4500" dirty="0">
                <a:solidFill>
                  <a:schemeClr val="tx1"/>
                </a:solidFill>
              </a:rPr>
              <a:t>Pradeep Tewari</a:t>
            </a:r>
          </a:p>
          <a:p>
            <a:r>
              <a:rPr lang="en-US" sz="4500" dirty="0">
                <a:solidFill>
                  <a:schemeClr val="tx1"/>
                </a:solidFill>
              </a:rPr>
              <a:t>Head – Petchem SCM Operations, Reliance Industries Ltd.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900" dirty="0"/>
              <a:t>17</a:t>
            </a:r>
            <a:r>
              <a:rPr lang="en-US" sz="2900" baseline="30000" dirty="0"/>
              <a:t>th</a:t>
            </a:r>
            <a:r>
              <a:rPr lang="en-US" sz="2900" dirty="0"/>
              <a:t> Dec 2021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806592D-82E3-4DE7-B9B4-115E6BA14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0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8523-8928-4C34-837D-D13961C7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 Safety Management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FA359C7-C0F5-47EB-BE8B-21A04C5868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27087"/>
              </p:ext>
            </p:extLst>
          </p:nvPr>
        </p:nvGraphicFramePr>
        <p:xfrm>
          <a:off x="609600" y="1922010"/>
          <a:ext cx="10972800" cy="24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925394008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804395189"/>
                    </a:ext>
                  </a:extLst>
                </a:gridCol>
              </a:tblGrid>
              <a:tr h="3394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Route 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Driver State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393101"/>
                  </a:ext>
                </a:extLst>
              </a:tr>
              <a:tr h="214456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Road condition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and dimensions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Turning radius at junctions and alignments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Identify black spots/route 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hazardous spots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Evaluate 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weather conditions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Forecast using historical and 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real-time traffic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data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Mark no-go zones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; sensitive security zones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Plan according to regional and statewide 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movement restrictions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378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 training 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prepare drivers for untoward incidents and educate them about preventive measures.</a:t>
                      </a:r>
                    </a:p>
                    <a:p>
                      <a:pPr marL="342900" marR="0" lvl="0" indent="-342900" algn="l" defTabSz="9378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drivers with the 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of facilities 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(rest stops, mechanic etc.) available on the route</a:t>
                      </a:r>
                    </a:p>
                    <a:p>
                      <a:pPr marL="342900" marR="0" lvl="0" indent="-342900" algn="l" defTabSz="9378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Educate drivers to 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 leaving a vehicle unattended 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while the engine is running. In some instances, leaving a vehicle running while unoccupied may make business sense, but this practice introduces a higher level of risk.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02613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20BA5-FAB9-416A-8F2A-327FB6D2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548C785-4124-431C-A66D-DB7D82ACD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27B8E1-2AAA-49E1-8653-EFAF7F53039A}"/>
              </a:ext>
            </a:extLst>
          </p:cNvPr>
          <p:cNvSpPr txBox="1"/>
          <p:nvPr/>
        </p:nvSpPr>
        <p:spPr>
          <a:xfrm>
            <a:off x="547077" y="1202629"/>
            <a:ext cx="1136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Journey management is a two-part process aimed at minimizing exposure to driving-related hazards and preventing crashes and injuries.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F45AD2-6FF7-4DE7-BA67-3A2AC22F64D3}"/>
              </a:ext>
            </a:extLst>
          </p:cNvPr>
          <p:cNvSpPr>
            <a:spLocks noChangeAspect="1"/>
          </p:cNvSpPr>
          <p:nvPr/>
        </p:nvSpPr>
        <p:spPr>
          <a:xfrm>
            <a:off x="772000" y="4631334"/>
            <a:ext cx="1512000" cy="1512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Reduces Motor Vehicle Incidents</a:t>
            </a:r>
            <a:endParaRPr lang="en-US" sz="14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B53582-FE6E-4014-B220-87A706740B72}"/>
              </a:ext>
            </a:extLst>
          </p:cNvPr>
          <p:cNvSpPr>
            <a:spLocks noChangeAspect="1"/>
          </p:cNvSpPr>
          <p:nvPr/>
        </p:nvSpPr>
        <p:spPr>
          <a:xfrm>
            <a:off x="3056000" y="4631334"/>
            <a:ext cx="1512000" cy="1512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333333"/>
                </a:solidFill>
                <a:latin typeface="Calibri" panose="020F0502020204030204" pitchFamily="34" charset="0"/>
              </a:rPr>
              <a:t>Reduces Liability</a:t>
            </a:r>
            <a:endParaRPr lang="en-US" sz="14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5C321E-2093-4D2E-8B6A-BF9E32EF72BC}"/>
              </a:ext>
            </a:extLst>
          </p:cNvPr>
          <p:cNvSpPr>
            <a:spLocks noChangeAspect="1"/>
          </p:cNvSpPr>
          <p:nvPr/>
        </p:nvSpPr>
        <p:spPr>
          <a:xfrm>
            <a:off x="5340000" y="4631334"/>
            <a:ext cx="1512000" cy="1512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Improves Carbon Footprint</a:t>
            </a:r>
            <a:endParaRPr lang="en-US" sz="14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4E3C95-0240-43EB-BEE7-69E6B4AC2996}"/>
              </a:ext>
            </a:extLst>
          </p:cNvPr>
          <p:cNvSpPr>
            <a:spLocks noChangeAspect="1"/>
          </p:cNvSpPr>
          <p:nvPr/>
        </p:nvSpPr>
        <p:spPr>
          <a:xfrm>
            <a:off x="7624000" y="4631334"/>
            <a:ext cx="1512000" cy="1512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Enhances fleet and driver efficiency</a:t>
            </a:r>
            <a:endParaRPr lang="en-US" sz="1400" b="1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BAE2DC-060E-4B24-83D8-AFA1CDF1CD21}"/>
              </a:ext>
            </a:extLst>
          </p:cNvPr>
          <p:cNvSpPr>
            <a:spLocks noChangeAspect="1"/>
          </p:cNvSpPr>
          <p:nvPr/>
        </p:nvSpPr>
        <p:spPr>
          <a:xfrm>
            <a:off x="9908000" y="4631334"/>
            <a:ext cx="1512000" cy="1512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Reduces Fuel Costs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7140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8523-8928-4C34-837D-D13961C7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Warehouse Safety Management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2B4581-EBF3-4E7A-9D1E-2E412E9C4BD6}"/>
              </a:ext>
            </a:extLst>
          </p:cNvPr>
          <p:cNvGrpSpPr/>
          <p:nvPr/>
        </p:nvGrpSpPr>
        <p:grpSpPr>
          <a:xfrm>
            <a:off x="616332" y="2826492"/>
            <a:ext cx="2584564" cy="2711419"/>
            <a:chOff x="616332" y="2825869"/>
            <a:chExt cx="2584564" cy="271141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494E42-F652-4C87-8F7D-ECB712F2AA82}"/>
                </a:ext>
              </a:extLst>
            </p:cNvPr>
            <p:cNvSpPr/>
            <p:nvPr/>
          </p:nvSpPr>
          <p:spPr>
            <a:xfrm>
              <a:off x="616332" y="2825869"/>
              <a:ext cx="2387557" cy="1782261"/>
            </a:xfrm>
            <a:custGeom>
              <a:avLst/>
              <a:gdLst>
                <a:gd name="connsiteX0" fmla="*/ 142581 w 2387557"/>
                <a:gd name="connsiteY0" fmla="*/ 0 h 1782261"/>
                <a:gd name="connsiteX1" fmla="*/ 2244976 w 2387557"/>
                <a:gd name="connsiteY1" fmla="*/ 0 h 1782261"/>
                <a:gd name="connsiteX2" fmla="*/ 2387557 w 2387557"/>
                <a:gd name="connsiteY2" fmla="*/ 142581 h 1782261"/>
                <a:gd name="connsiteX3" fmla="*/ 2387557 w 2387557"/>
                <a:gd name="connsiteY3" fmla="*/ 1782261 h 1782261"/>
                <a:gd name="connsiteX4" fmla="*/ 2387557 w 2387557"/>
                <a:gd name="connsiteY4" fmla="*/ 1782261 h 1782261"/>
                <a:gd name="connsiteX5" fmla="*/ 0 w 2387557"/>
                <a:gd name="connsiteY5" fmla="*/ 1782261 h 1782261"/>
                <a:gd name="connsiteX6" fmla="*/ 0 w 2387557"/>
                <a:gd name="connsiteY6" fmla="*/ 1782261 h 1782261"/>
                <a:gd name="connsiteX7" fmla="*/ 0 w 2387557"/>
                <a:gd name="connsiteY7" fmla="*/ 142581 h 1782261"/>
                <a:gd name="connsiteX8" fmla="*/ 142581 w 2387557"/>
                <a:gd name="connsiteY8" fmla="*/ 0 h 178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557" h="1782261">
                  <a:moveTo>
                    <a:pt x="142581" y="0"/>
                  </a:moveTo>
                  <a:lnTo>
                    <a:pt x="2244976" y="0"/>
                  </a:lnTo>
                  <a:cubicBezTo>
                    <a:pt x="2323721" y="0"/>
                    <a:pt x="2387557" y="63836"/>
                    <a:pt x="2387557" y="142581"/>
                  </a:cubicBezTo>
                  <a:lnTo>
                    <a:pt x="2387557" y="1782261"/>
                  </a:lnTo>
                  <a:lnTo>
                    <a:pt x="2387557" y="1782261"/>
                  </a:lnTo>
                  <a:lnTo>
                    <a:pt x="0" y="1782261"/>
                  </a:lnTo>
                  <a:lnTo>
                    <a:pt x="0" y="1782261"/>
                  </a:lnTo>
                  <a:lnTo>
                    <a:pt x="0" y="142581"/>
                  </a:lnTo>
                  <a:cubicBezTo>
                    <a:pt x="0" y="63836"/>
                    <a:pt x="63836" y="0"/>
                    <a:pt x="142581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81" tIns="102721" rIns="62081" bIns="2032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</a:rPr>
                <a:t>Meet local legal requirements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</a:rPr>
                <a:t>Adhere to National Building Codes and Certificate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73CBA6-328E-4299-837F-51336D4552A0}"/>
                </a:ext>
              </a:extLst>
            </p:cNvPr>
            <p:cNvSpPr/>
            <p:nvPr/>
          </p:nvSpPr>
          <p:spPr>
            <a:xfrm>
              <a:off x="616332" y="4608130"/>
              <a:ext cx="2387557" cy="766372"/>
            </a:xfrm>
            <a:custGeom>
              <a:avLst/>
              <a:gdLst>
                <a:gd name="connsiteX0" fmla="*/ 0 w 2387557"/>
                <a:gd name="connsiteY0" fmla="*/ 0 h 766372"/>
                <a:gd name="connsiteX1" fmla="*/ 2387557 w 2387557"/>
                <a:gd name="connsiteY1" fmla="*/ 0 h 766372"/>
                <a:gd name="connsiteX2" fmla="*/ 2387557 w 2387557"/>
                <a:gd name="connsiteY2" fmla="*/ 766372 h 766372"/>
                <a:gd name="connsiteX3" fmla="*/ 0 w 2387557"/>
                <a:gd name="connsiteY3" fmla="*/ 766372 h 766372"/>
                <a:gd name="connsiteX4" fmla="*/ 0 w 2387557"/>
                <a:gd name="connsiteY4" fmla="*/ 0 h 76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7557" h="766372">
                  <a:moveTo>
                    <a:pt x="0" y="0"/>
                  </a:moveTo>
                  <a:lnTo>
                    <a:pt x="2387557" y="0"/>
                  </a:lnTo>
                  <a:lnTo>
                    <a:pt x="2387557" y="766372"/>
                  </a:lnTo>
                  <a:lnTo>
                    <a:pt x="0" y="7663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0" rIns="734119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Regulatory Compliance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40131A-EEE1-45D4-8D08-7208DBF9A7B4}"/>
                </a:ext>
              </a:extLst>
            </p:cNvPr>
            <p:cNvSpPr/>
            <p:nvPr/>
          </p:nvSpPr>
          <p:spPr>
            <a:xfrm>
              <a:off x="2365251" y="4701643"/>
              <a:ext cx="835645" cy="835645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 l="-2130" t="7735" r="-4530" b="-14395"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E24B39-3737-48BE-926D-4851B954B561}"/>
              </a:ext>
            </a:extLst>
          </p:cNvPr>
          <p:cNvGrpSpPr/>
          <p:nvPr/>
        </p:nvGrpSpPr>
        <p:grpSpPr>
          <a:xfrm>
            <a:off x="3407922" y="2825869"/>
            <a:ext cx="2584564" cy="2712665"/>
            <a:chOff x="3407922" y="2825869"/>
            <a:chExt cx="2584564" cy="271266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6E9E2CB-E360-423C-A184-8EC7E053EF32}"/>
                </a:ext>
              </a:extLst>
            </p:cNvPr>
            <p:cNvSpPr/>
            <p:nvPr/>
          </p:nvSpPr>
          <p:spPr>
            <a:xfrm>
              <a:off x="3407922" y="2825869"/>
              <a:ext cx="2387557" cy="1782261"/>
            </a:xfrm>
            <a:custGeom>
              <a:avLst/>
              <a:gdLst>
                <a:gd name="connsiteX0" fmla="*/ 142581 w 2387557"/>
                <a:gd name="connsiteY0" fmla="*/ 0 h 1782261"/>
                <a:gd name="connsiteX1" fmla="*/ 2244976 w 2387557"/>
                <a:gd name="connsiteY1" fmla="*/ 0 h 1782261"/>
                <a:gd name="connsiteX2" fmla="*/ 2387557 w 2387557"/>
                <a:gd name="connsiteY2" fmla="*/ 142581 h 1782261"/>
                <a:gd name="connsiteX3" fmla="*/ 2387557 w 2387557"/>
                <a:gd name="connsiteY3" fmla="*/ 1782261 h 1782261"/>
                <a:gd name="connsiteX4" fmla="*/ 2387557 w 2387557"/>
                <a:gd name="connsiteY4" fmla="*/ 1782261 h 1782261"/>
                <a:gd name="connsiteX5" fmla="*/ 0 w 2387557"/>
                <a:gd name="connsiteY5" fmla="*/ 1782261 h 1782261"/>
                <a:gd name="connsiteX6" fmla="*/ 0 w 2387557"/>
                <a:gd name="connsiteY6" fmla="*/ 1782261 h 1782261"/>
                <a:gd name="connsiteX7" fmla="*/ 0 w 2387557"/>
                <a:gd name="connsiteY7" fmla="*/ 142581 h 1782261"/>
                <a:gd name="connsiteX8" fmla="*/ 142581 w 2387557"/>
                <a:gd name="connsiteY8" fmla="*/ 0 h 178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557" h="1782261">
                  <a:moveTo>
                    <a:pt x="142581" y="0"/>
                  </a:moveTo>
                  <a:lnTo>
                    <a:pt x="2244976" y="0"/>
                  </a:lnTo>
                  <a:cubicBezTo>
                    <a:pt x="2323721" y="0"/>
                    <a:pt x="2387557" y="63836"/>
                    <a:pt x="2387557" y="142581"/>
                  </a:cubicBezTo>
                  <a:lnTo>
                    <a:pt x="2387557" y="1782261"/>
                  </a:lnTo>
                  <a:lnTo>
                    <a:pt x="2387557" y="1782261"/>
                  </a:lnTo>
                  <a:lnTo>
                    <a:pt x="0" y="1782261"/>
                  </a:lnTo>
                  <a:lnTo>
                    <a:pt x="0" y="1782261"/>
                  </a:lnTo>
                  <a:lnTo>
                    <a:pt x="0" y="142581"/>
                  </a:lnTo>
                  <a:cubicBezTo>
                    <a:pt x="0" y="63836"/>
                    <a:pt x="63836" y="0"/>
                    <a:pt x="142581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81" tIns="102721" rIns="62081" bIns="2032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</a:rPr>
                <a:t>Provision of Firefighting Equipment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</a:rPr>
                <a:t>Basic Hazard training and periodic mock drills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</a:rPr>
                <a:t>Marked exits and highlighted safety routes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26C67EE-BC71-4731-8C84-B986A662819F}"/>
                </a:ext>
              </a:extLst>
            </p:cNvPr>
            <p:cNvSpPr/>
            <p:nvPr/>
          </p:nvSpPr>
          <p:spPr>
            <a:xfrm>
              <a:off x="3407922" y="4608130"/>
              <a:ext cx="2387557" cy="766372"/>
            </a:xfrm>
            <a:custGeom>
              <a:avLst/>
              <a:gdLst>
                <a:gd name="connsiteX0" fmla="*/ 0 w 2387557"/>
                <a:gd name="connsiteY0" fmla="*/ 0 h 766372"/>
                <a:gd name="connsiteX1" fmla="*/ 2387557 w 2387557"/>
                <a:gd name="connsiteY1" fmla="*/ 0 h 766372"/>
                <a:gd name="connsiteX2" fmla="*/ 2387557 w 2387557"/>
                <a:gd name="connsiteY2" fmla="*/ 766372 h 766372"/>
                <a:gd name="connsiteX3" fmla="*/ 0 w 2387557"/>
                <a:gd name="connsiteY3" fmla="*/ 766372 h 766372"/>
                <a:gd name="connsiteX4" fmla="*/ 0 w 2387557"/>
                <a:gd name="connsiteY4" fmla="*/ 0 h 76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7557" h="766372">
                  <a:moveTo>
                    <a:pt x="0" y="0"/>
                  </a:moveTo>
                  <a:lnTo>
                    <a:pt x="2387557" y="0"/>
                  </a:lnTo>
                  <a:lnTo>
                    <a:pt x="2387557" y="766372"/>
                  </a:lnTo>
                  <a:lnTo>
                    <a:pt x="0" y="7663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0" rIns="734119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Emergency Preparedness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CAE91B-5632-4A11-887B-D93AE7836983}"/>
                </a:ext>
              </a:extLst>
            </p:cNvPr>
            <p:cNvSpPr/>
            <p:nvPr/>
          </p:nvSpPr>
          <p:spPr>
            <a:xfrm>
              <a:off x="5156841" y="4702889"/>
              <a:ext cx="835645" cy="835645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271" t="7708" r="-8115" b="-20094"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A2D0D5-565E-41F0-B64A-63041AD81801}"/>
              </a:ext>
            </a:extLst>
          </p:cNvPr>
          <p:cNvGrpSpPr/>
          <p:nvPr/>
        </p:nvGrpSpPr>
        <p:grpSpPr>
          <a:xfrm>
            <a:off x="6199512" y="2828250"/>
            <a:ext cx="2584564" cy="2707902"/>
            <a:chOff x="6199512" y="2825869"/>
            <a:chExt cx="2584564" cy="270790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27E1F82-0F38-4D46-BF47-4585EA10522D}"/>
                </a:ext>
              </a:extLst>
            </p:cNvPr>
            <p:cNvSpPr/>
            <p:nvPr/>
          </p:nvSpPr>
          <p:spPr>
            <a:xfrm>
              <a:off x="6199512" y="2825869"/>
              <a:ext cx="2387557" cy="1782261"/>
            </a:xfrm>
            <a:custGeom>
              <a:avLst/>
              <a:gdLst>
                <a:gd name="connsiteX0" fmla="*/ 142581 w 2387557"/>
                <a:gd name="connsiteY0" fmla="*/ 0 h 1782261"/>
                <a:gd name="connsiteX1" fmla="*/ 2244976 w 2387557"/>
                <a:gd name="connsiteY1" fmla="*/ 0 h 1782261"/>
                <a:gd name="connsiteX2" fmla="*/ 2387557 w 2387557"/>
                <a:gd name="connsiteY2" fmla="*/ 142581 h 1782261"/>
                <a:gd name="connsiteX3" fmla="*/ 2387557 w 2387557"/>
                <a:gd name="connsiteY3" fmla="*/ 1782261 h 1782261"/>
                <a:gd name="connsiteX4" fmla="*/ 2387557 w 2387557"/>
                <a:gd name="connsiteY4" fmla="*/ 1782261 h 1782261"/>
                <a:gd name="connsiteX5" fmla="*/ 0 w 2387557"/>
                <a:gd name="connsiteY5" fmla="*/ 1782261 h 1782261"/>
                <a:gd name="connsiteX6" fmla="*/ 0 w 2387557"/>
                <a:gd name="connsiteY6" fmla="*/ 1782261 h 1782261"/>
                <a:gd name="connsiteX7" fmla="*/ 0 w 2387557"/>
                <a:gd name="connsiteY7" fmla="*/ 142581 h 1782261"/>
                <a:gd name="connsiteX8" fmla="*/ 142581 w 2387557"/>
                <a:gd name="connsiteY8" fmla="*/ 0 h 178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557" h="1782261">
                  <a:moveTo>
                    <a:pt x="142581" y="0"/>
                  </a:moveTo>
                  <a:lnTo>
                    <a:pt x="2244976" y="0"/>
                  </a:lnTo>
                  <a:cubicBezTo>
                    <a:pt x="2323721" y="0"/>
                    <a:pt x="2387557" y="63836"/>
                    <a:pt x="2387557" y="142581"/>
                  </a:cubicBezTo>
                  <a:lnTo>
                    <a:pt x="2387557" y="1782261"/>
                  </a:lnTo>
                  <a:lnTo>
                    <a:pt x="2387557" y="1782261"/>
                  </a:lnTo>
                  <a:lnTo>
                    <a:pt x="0" y="1782261"/>
                  </a:lnTo>
                  <a:lnTo>
                    <a:pt x="0" y="1782261"/>
                  </a:lnTo>
                  <a:lnTo>
                    <a:pt x="0" y="142581"/>
                  </a:lnTo>
                  <a:cubicBezTo>
                    <a:pt x="0" y="63836"/>
                    <a:pt x="63836" y="0"/>
                    <a:pt x="142581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81" tIns="102721" rIns="62081" bIns="2032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All connections and fittings tested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Optimal warehouse layout and adequate storage locations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8852A4-E021-4114-B959-25CFB26E13B6}"/>
                </a:ext>
              </a:extLst>
            </p:cNvPr>
            <p:cNvSpPr/>
            <p:nvPr/>
          </p:nvSpPr>
          <p:spPr>
            <a:xfrm>
              <a:off x="6199512" y="4608130"/>
              <a:ext cx="2387557" cy="766372"/>
            </a:xfrm>
            <a:custGeom>
              <a:avLst/>
              <a:gdLst>
                <a:gd name="connsiteX0" fmla="*/ 0 w 2387557"/>
                <a:gd name="connsiteY0" fmla="*/ 0 h 766372"/>
                <a:gd name="connsiteX1" fmla="*/ 2387557 w 2387557"/>
                <a:gd name="connsiteY1" fmla="*/ 0 h 766372"/>
                <a:gd name="connsiteX2" fmla="*/ 2387557 w 2387557"/>
                <a:gd name="connsiteY2" fmla="*/ 766372 h 766372"/>
                <a:gd name="connsiteX3" fmla="*/ 0 w 2387557"/>
                <a:gd name="connsiteY3" fmla="*/ 766372 h 766372"/>
                <a:gd name="connsiteX4" fmla="*/ 0 w 2387557"/>
                <a:gd name="connsiteY4" fmla="*/ 0 h 76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7557" h="766372">
                  <a:moveTo>
                    <a:pt x="0" y="0"/>
                  </a:moveTo>
                  <a:lnTo>
                    <a:pt x="2387557" y="0"/>
                  </a:lnTo>
                  <a:lnTo>
                    <a:pt x="2387557" y="766372"/>
                  </a:lnTo>
                  <a:lnTo>
                    <a:pt x="0" y="7663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0" rIns="734119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Maintenance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5F45838-BC18-4209-9BF4-6F3596540D5E}"/>
                </a:ext>
              </a:extLst>
            </p:cNvPr>
            <p:cNvSpPr/>
            <p:nvPr/>
          </p:nvSpPr>
          <p:spPr>
            <a:xfrm>
              <a:off x="7948431" y="4698126"/>
              <a:ext cx="835645" cy="835645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90" t="5191" r="-6352" b="-15533"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D51112-E620-4B79-BED6-A2044841DF7D}"/>
              </a:ext>
            </a:extLst>
          </p:cNvPr>
          <p:cNvGrpSpPr/>
          <p:nvPr/>
        </p:nvGrpSpPr>
        <p:grpSpPr>
          <a:xfrm>
            <a:off x="8991102" y="2828250"/>
            <a:ext cx="2584564" cy="2707902"/>
            <a:chOff x="8991102" y="2825869"/>
            <a:chExt cx="2584564" cy="27079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53F3D7-772B-4E76-B9D7-4DB7D6A26ACF}"/>
                </a:ext>
              </a:extLst>
            </p:cNvPr>
            <p:cNvSpPr/>
            <p:nvPr/>
          </p:nvSpPr>
          <p:spPr>
            <a:xfrm>
              <a:off x="8991102" y="2825869"/>
              <a:ext cx="2387557" cy="1782261"/>
            </a:xfrm>
            <a:custGeom>
              <a:avLst/>
              <a:gdLst>
                <a:gd name="connsiteX0" fmla="*/ 142581 w 2387557"/>
                <a:gd name="connsiteY0" fmla="*/ 0 h 1782261"/>
                <a:gd name="connsiteX1" fmla="*/ 2244976 w 2387557"/>
                <a:gd name="connsiteY1" fmla="*/ 0 h 1782261"/>
                <a:gd name="connsiteX2" fmla="*/ 2387557 w 2387557"/>
                <a:gd name="connsiteY2" fmla="*/ 142581 h 1782261"/>
                <a:gd name="connsiteX3" fmla="*/ 2387557 w 2387557"/>
                <a:gd name="connsiteY3" fmla="*/ 1782261 h 1782261"/>
                <a:gd name="connsiteX4" fmla="*/ 2387557 w 2387557"/>
                <a:gd name="connsiteY4" fmla="*/ 1782261 h 1782261"/>
                <a:gd name="connsiteX5" fmla="*/ 0 w 2387557"/>
                <a:gd name="connsiteY5" fmla="*/ 1782261 h 1782261"/>
                <a:gd name="connsiteX6" fmla="*/ 0 w 2387557"/>
                <a:gd name="connsiteY6" fmla="*/ 1782261 h 1782261"/>
                <a:gd name="connsiteX7" fmla="*/ 0 w 2387557"/>
                <a:gd name="connsiteY7" fmla="*/ 142581 h 1782261"/>
                <a:gd name="connsiteX8" fmla="*/ 142581 w 2387557"/>
                <a:gd name="connsiteY8" fmla="*/ 0 h 178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557" h="1782261">
                  <a:moveTo>
                    <a:pt x="142581" y="0"/>
                  </a:moveTo>
                  <a:lnTo>
                    <a:pt x="2244976" y="0"/>
                  </a:lnTo>
                  <a:cubicBezTo>
                    <a:pt x="2323721" y="0"/>
                    <a:pt x="2387557" y="63836"/>
                    <a:pt x="2387557" y="142581"/>
                  </a:cubicBezTo>
                  <a:lnTo>
                    <a:pt x="2387557" y="1782261"/>
                  </a:lnTo>
                  <a:lnTo>
                    <a:pt x="2387557" y="1782261"/>
                  </a:lnTo>
                  <a:lnTo>
                    <a:pt x="0" y="1782261"/>
                  </a:lnTo>
                  <a:lnTo>
                    <a:pt x="0" y="1782261"/>
                  </a:lnTo>
                  <a:lnTo>
                    <a:pt x="0" y="142581"/>
                  </a:lnTo>
                  <a:cubicBezTo>
                    <a:pt x="0" y="63836"/>
                    <a:pt x="63836" y="0"/>
                    <a:pt x="142581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81" tIns="102721" rIns="62081" bIns="2032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Equipment Training to operators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Operation guidelines in place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Well-planned vehicular flow to avoid choke-ups and accidents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A95575-D35D-4BBC-8A27-0C7CB76442B1}"/>
                </a:ext>
              </a:extLst>
            </p:cNvPr>
            <p:cNvSpPr/>
            <p:nvPr/>
          </p:nvSpPr>
          <p:spPr>
            <a:xfrm>
              <a:off x="8991102" y="4608130"/>
              <a:ext cx="2387557" cy="766372"/>
            </a:xfrm>
            <a:custGeom>
              <a:avLst/>
              <a:gdLst>
                <a:gd name="connsiteX0" fmla="*/ 0 w 2387557"/>
                <a:gd name="connsiteY0" fmla="*/ 0 h 766372"/>
                <a:gd name="connsiteX1" fmla="*/ 2387557 w 2387557"/>
                <a:gd name="connsiteY1" fmla="*/ 0 h 766372"/>
                <a:gd name="connsiteX2" fmla="*/ 2387557 w 2387557"/>
                <a:gd name="connsiteY2" fmla="*/ 766372 h 766372"/>
                <a:gd name="connsiteX3" fmla="*/ 0 w 2387557"/>
                <a:gd name="connsiteY3" fmla="*/ 766372 h 766372"/>
                <a:gd name="connsiteX4" fmla="*/ 0 w 2387557"/>
                <a:gd name="connsiteY4" fmla="*/ 0 h 76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7557" h="766372">
                  <a:moveTo>
                    <a:pt x="0" y="0"/>
                  </a:moveTo>
                  <a:lnTo>
                    <a:pt x="2387557" y="0"/>
                  </a:lnTo>
                  <a:lnTo>
                    <a:pt x="2387557" y="766372"/>
                  </a:lnTo>
                  <a:lnTo>
                    <a:pt x="0" y="7663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0" rIns="734119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Material Handling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E19808-E735-4AFE-BF63-FE9FF162735C}"/>
                </a:ext>
              </a:extLst>
            </p:cNvPr>
            <p:cNvSpPr/>
            <p:nvPr/>
          </p:nvSpPr>
          <p:spPr>
            <a:xfrm>
              <a:off x="10740021" y="4698126"/>
              <a:ext cx="835645" cy="835645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4559" t="6038" r="6809" b="-6038"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20BA5-FAB9-416A-8F2A-327FB6D2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343B3F2-129E-4EF8-99D0-A5104B930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E9C12F-0A97-4401-8502-80E0AC68B65E}"/>
              </a:ext>
            </a:extLst>
          </p:cNvPr>
          <p:cNvSpPr txBox="1"/>
          <p:nvPr/>
        </p:nvSpPr>
        <p:spPr>
          <a:xfrm>
            <a:off x="547077" y="1331152"/>
            <a:ext cx="1132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Warehouse selection should focus on making the </a:t>
            </a:r>
            <a:r>
              <a:rPr lang="en-IN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warehouse spaces functional and efficient</a:t>
            </a:r>
            <a:r>
              <a:rPr lang="en-IN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while providing a </a:t>
            </a:r>
            <a:r>
              <a:rPr lang="en-IN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safe and comfortable environment </a:t>
            </a:r>
            <a:r>
              <a:rPr lang="en-IN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the workers to increase productivity and control, </a:t>
            </a:r>
            <a:r>
              <a:rPr lang="en-IN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reduce operating costs, and improve customer service.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6001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Emergency Response System (ERS)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076" y="1136011"/>
            <a:ext cx="11326055" cy="6719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buNone/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needs to develop in-house road transport emergency procedures as part of an emergency preparedness, and train and equip an emergency team to safely and professionally cope with all possible offsite transport emergencies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F7D74D0-3F22-457F-88CF-7C0870570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920910-5E7A-49D3-836F-5D3CC9D0025B}"/>
              </a:ext>
            </a:extLst>
          </p:cNvPr>
          <p:cNvSpPr txBox="1"/>
          <p:nvPr/>
        </p:nvSpPr>
        <p:spPr>
          <a:xfrm>
            <a:off x="547076" y="1985062"/>
            <a:ext cx="72380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b="1" dirty="0">
                <a:solidFill>
                  <a:srgbClr val="FF0000"/>
                </a:solidFill>
              </a:rPr>
              <a:t>Emergency Response System (ERS)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266700" indent="-266700"/>
            <a:r>
              <a:rPr lang="en-US" b="1" dirty="0">
                <a:solidFill>
                  <a:srgbClr val="FF0000"/>
                </a:solidFill>
              </a:rPr>
              <a:t>Level 1 –</a:t>
            </a:r>
            <a:r>
              <a:rPr lang="en-US" dirty="0"/>
              <a:t> Remote information and general advice</a:t>
            </a:r>
          </a:p>
          <a:p>
            <a:pPr marL="266700" indent="-266700"/>
            <a:r>
              <a:rPr lang="en-US" b="1" dirty="0">
                <a:solidFill>
                  <a:srgbClr val="FF0000"/>
                </a:solidFill>
              </a:rPr>
              <a:t>Level 2 –</a:t>
            </a:r>
            <a:r>
              <a:rPr lang="en-US" b="1" dirty="0"/>
              <a:t> </a:t>
            </a:r>
            <a:r>
              <a:rPr lang="en-US" dirty="0"/>
              <a:t>Advice, followed by professional assessment of the incident</a:t>
            </a:r>
          </a:p>
          <a:p>
            <a:r>
              <a:rPr lang="en-US" b="1" dirty="0">
                <a:solidFill>
                  <a:srgbClr val="FF0000"/>
                </a:solidFill>
              </a:rPr>
              <a:t>Level 3 – </a:t>
            </a:r>
            <a:r>
              <a:rPr lang="en-US" dirty="0"/>
              <a:t>Assistance with equipment and personnel at the incident location</a:t>
            </a:r>
          </a:p>
          <a:p>
            <a:pPr marL="266700" indent="-266700"/>
            <a:endParaRPr lang="en-US" dirty="0"/>
          </a:p>
          <a:p>
            <a:pPr marL="266700" indent="-266700"/>
            <a:r>
              <a:rPr lang="en-US" b="1" dirty="0"/>
              <a:t>Quick Response Teams (QRTs):</a:t>
            </a:r>
          </a:p>
          <a:p>
            <a:r>
              <a:rPr lang="en-US" b="1" dirty="0"/>
              <a:t>Developed for level 3 emergency response</a:t>
            </a:r>
            <a:r>
              <a:rPr lang="en-US" dirty="0"/>
              <a:t> in fixed locations on the entire distribution network.</a:t>
            </a:r>
          </a:p>
          <a:p>
            <a:endParaRPr lang="en-US" dirty="0"/>
          </a:p>
          <a:p>
            <a:r>
              <a:rPr lang="en-US" dirty="0"/>
              <a:t>Coverage radius of 50-100 kms distance with a  response time of 60-90 min, envisaged for attending to ground zero incident site.</a:t>
            </a:r>
          </a:p>
          <a:p>
            <a:pPr marL="266700" indent="-266700"/>
            <a:endParaRPr lang="en-US" dirty="0"/>
          </a:p>
          <a:p>
            <a:pPr marL="266700" indent="-266700"/>
            <a:r>
              <a:rPr lang="en-US" dirty="0"/>
              <a:t>Each QRT is a two-member team comprising: 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Police personnel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Technical personnel</a:t>
            </a:r>
            <a:endParaRPr lang="en-US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DDDF66-D01D-49E8-A7C7-0EC9FDE46824}"/>
              </a:ext>
            </a:extLst>
          </p:cNvPr>
          <p:cNvGrpSpPr/>
          <p:nvPr/>
        </p:nvGrpSpPr>
        <p:grpSpPr>
          <a:xfrm>
            <a:off x="7611286" y="2065442"/>
            <a:ext cx="4469866" cy="4086559"/>
            <a:chOff x="7722134" y="2101611"/>
            <a:chExt cx="4469866" cy="4086559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A58576D8-2728-40C8-B547-2BC11278BEF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24498952"/>
                </p:ext>
              </p:extLst>
            </p:nvPr>
          </p:nvGraphicFramePr>
          <p:xfrm>
            <a:off x="7722134" y="2101611"/>
            <a:ext cx="4469866" cy="40865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8238A8-0CDD-4A44-B837-061817FF2D3F}"/>
                </a:ext>
              </a:extLst>
            </p:cNvPr>
            <p:cNvSpPr txBox="1"/>
            <p:nvPr/>
          </p:nvSpPr>
          <p:spPr>
            <a:xfrm>
              <a:off x="10863385" y="5148599"/>
              <a:ext cx="1328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213E9A"/>
                  </a:solidFill>
                </a:rPr>
                <a:t>Emergency</a:t>
              </a:r>
            </a:p>
            <a:p>
              <a:r>
                <a:rPr lang="en-US" b="1" dirty="0">
                  <a:solidFill>
                    <a:srgbClr val="213E9A"/>
                  </a:solidFill>
                </a:rPr>
                <a:t>Response</a:t>
              </a:r>
            </a:p>
            <a:p>
              <a:r>
                <a:rPr lang="en-US" b="1" dirty="0">
                  <a:solidFill>
                    <a:srgbClr val="213E9A"/>
                  </a:solidFill>
                </a:rPr>
                <a:t>Priority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37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ERS – Violation Monitoring and Level – I, II, III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9483" y="6640574"/>
            <a:ext cx="2235200" cy="228600"/>
          </a:xfrm>
        </p:spPr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BE2A880-A64E-46AC-8F90-FA82E1E32AB1}"/>
              </a:ext>
            </a:extLst>
          </p:cNvPr>
          <p:cNvGrpSpPr/>
          <p:nvPr/>
        </p:nvGrpSpPr>
        <p:grpSpPr>
          <a:xfrm>
            <a:off x="323576" y="1247496"/>
            <a:ext cx="11544848" cy="4969099"/>
            <a:chOff x="323576" y="1247496"/>
            <a:chExt cx="11544848" cy="4969099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81F6063-4EE6-4A1A-92A4-E115E1A3B661}"/>
                </a:ext>
              </a:extLst>
            </p:cNvPr>
            <p:cNvSpPr/>
            <p:nvPr/>
          </p:nvSpPr>
          <p:spPr>
            <a:xfrm>
              <a:off x="8927472" y="1247496"/>
              <a:ext cx="2875677" cy="48540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46C4320-3F48-4464-B48B-19E88075C21E}"/>
                </a:ext>
              </a:extLst>
            </p:cNvPr>
            <p:cNvGrpSpPr/>
            <p:nvPr/>
          </p:nvGrpSpPr>
          <p:grpSpPr>
            <a:xfrm>
              <a:off x="323576" y="4698482"/>
              <a:ext cx="2019310" cy="1518113"/>
              <a:chOff x="547077" y="4343525"/>
              <a:chExt cx="2019310" cy="1518113"/>
            </a:xfrm>
          </p:grpSpPr>
          <p:pic>
            <p:nvPicPr>
              <p:cNvPr id="44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C81AC871-1191-4A80-9567-B9DE9B55B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077" y="4343525"/>
                <a:ext cx="2019310" cy="1148781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2186E2-9417-40C3-894A-C59B65329A6B}"/>
                  </a:ext>
                </a:extLst>
              </p:cNvPr>
              <p:cNvSpPr txBox="1"/>
              <p:nvPr/>
            </p:nvSpPr>
            <p:spPr>
              <a:xfrm>
                <a:off x="547077" y="5492306"/>
                <a:ext cx="1741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Chemical Tanker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B5A32BC-18D4-474D-AE0F-4EA069838139}"/>
                </a:ext>
              </a:extLst>
            </p:cNvPr>
            <p:cNvGrpSpPr/>
            <p:nvPr/>
          </p:nvGrpSpPr>
          <p:grpSpPr>
            <a:xfrm>
              <a:off x="323576" y="1383137"/>
              <a:ext cx="2545252" cy="1148781"/>
              <a:chOff x="4511181" y="2695871"/>
              <a:chExt cx="2545252" cy="1148781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10B08FA4-8D30-43D5-83F4-F06B9F408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77236">
                <a:off x="4511181" y="2695871"/>
                <a:ext cx="1153268" cy="1148781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5493783-0E60-4BA2-AE74-DEE71D495E4C}"/>
                  </a:ext>
                </a:extLst>
              </p:cNvPr>
              <p:cNvSpPr txBox="1"/>
              <p:nvPr/>
            </p:nvSpPr>
            <p:spPr>
              <a:xfrm>
                <a:off x="5664449" y="2722255"/>
                <a:ext cx="13919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GPS Satellite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580110A-4305-4F6E-884F-E58DFAA16173}"/>
                </a:ext>
              </a:extLst>
            </p:cNvPr>
            <p:cNvGrpSpPr/>
            <p:nvPr/>
          </p:nvGrpSpPr>
          <p:grpSpPr>
            <a:xfrm>
              <a:off x="5054159" y="3529534"/>
              <a:ext cx="1526508" cy="1564672"/>
              <a:chOff x="5087815" y="2703386"/>
              <a:chExt cx="1526508" cy="1564672"/>
            </a:xfrm>
          </p:grpSpPr>
          <p:pic>
            <p:nvPicPr>
              <p:cNvPr id="52" name="Picture 51" descr="Icon&#10;&#10;Description automatically generated">
                <a:extLst>
                  <a:ext uri="{FF2B5EF4-FFF2-40B4-BE49-F238E27FC236}">
                    <a16:creationId xmlns:a16="http://schemas.microsoft.com/office/drawing/2014/main" id="{CF7584AF-4A11-438E-AF83-CE929C4987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961" t="-4052" r="-5678" b="-9967"/>
              <a:stretch/>
            </p:blipFill>
            <p:spPr>
              <a:xfrm>
                <a:off x="5142363" y="2703386"/>
                <a:ext cx="1471960" cy="1309831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DDD9A4-55A2-43F6-9307-A98A30865460}"/>
                  </a:ext>
                </a:extLst>
              </p:cNvPr>
              <p:cNvSpPr txBox="1"/>
              <p:nvPr/>
            </p:nvSpPr>
            <p:spPr>
              <a:xfrm>
                <a:off x="5087815" y="3898726"/>
                <a:ext cx="15265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Control Tower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7C9F756-1392-4506-A7F6-0269F08CBE19}"/>
                </a:ext>
              </a:extLst>
            </p:cNvPr>
            <p:cNvGrpSpPr/>
            <p:nvPr/>
          </p:nvGrpSpPr>
          <p:grpSpPr>
            <a:xfrm>
              <a:off x="9201369" y="2112407"/>
              <a:ext cx="1539750" cy="1021995"/>
              <a:chOff x="9013644" y="1975992"/>
              <a:chExt cx="1539750" cy="1021995"/>
            </a:xfrm>
          </p:grpSpPr>
          <p:pic>
            <p:nvPicPr>
              <p:cNvPr id="56" name="Picture 55" descr="Icon&#10;&#10;Description automatically generated">
                <a:extLst>
                  <a:ext uri="{FF2B5EF4-FFF2-40B4-BE49-F238E27FC236}">
                    <a16:creationId xmlns:a16="http://schemas.microsoft.com/office/drawing/2014/main" id="{BF1899AD-7DC3-4107-B4D2-DD2159F6D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3644" y="1975992"/>
                <a:ext cx="792000" cy="1021995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61F679B-E77B-42D3-A8F5-037C94B67012}"/>
                  </a:ext>
                </a:extLst>
              </p:cNvPr>
              <p:cNvSpPr txBox="1"/>
              <p:nvPr/>
            </p:nvSpPr>
            <p:spPr>
              <a:xfrm>
                <a:off x="9801778" y="2301388"/>
                <a:ext cx="751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Police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5247FA6-3B0A-42FC-B02A-D0EA0B8135BA}"/>
                </a:ext>
              </a:extLst>
            </p:cNvPr>
            <p:cNvGrpSpPr/>
            <p:nvPr/>
          </p:nvGrpSpPr>
          <p:grpSpPr>
            <a:xfrm>
              <a:off x="5687489" y="1661893"/>
              <a:ext cx="1831482" cy="828079"/>
              <a:chOff x="9091715" y="2025362"/>
              <a:chExt cx="1831482" cy="828079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120064A6-1058-43FB-872A-D13DDF5E7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091715" y="2025362"/>
                <a:ext cx="788135" cy="828079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F2617D-829B-4FBF-B9DB-9D5A8498D9BC}"/>
                  </a:ext>
                </a:extLst>
              </p:cNvPr>
              <p:cNvSpPr txBox="1"/>
              <p:nvPr/>
            </p:nvSpPr>
            <p:spPr>
              <a:xfrm>
                <a:off x="9879850" y="2189517"/>
                <a:ext cx="10433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Product Owner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8AD2229-A1C4-4EB9-9D6B-1B54391C1C63}"/>
                </a:ext>
              </a:extLst>
            </p:cNvPr>
            <p:cNvGrpSpPr/>
            <p:nvPr/>
          </p:nvGrpSpPr>
          <p:grpSpPr>
            <a:xfrm>
              <a:off x="9201369" y="3295258"/>
              <a:ext cx="2511751" cy="731434"/>
              <a:chOff x="8944583" y="2118777"/>
              <a:chExt cx="2511751" cy="731434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64C5B20A-75C5-4CE0-A06E-2D6AA6602E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762" r="-1"/>
              <a:stretch/>
            </p:blipFill>
            <p:spPr>
              <a:xfrm>
                <a:off x="8944583" y="2118777"/>
                <a:ext cx="857196" cy="731434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61A10B-2537-4C6A-A400-BC969EE8DBBD}"/>
                  </a:ext>
                </a:extLst>
              </p:cNvPr>
              <p:cNvSpPr txBox="1"/>
              <p:nvPr/>
            </p:nvSpPr>
            <p:spPr>
              <a:xfrm>
                <a:off x="9801778" y="2301388"/>
                <a:ext cx="16545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Crane Operator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3B9DAAF-EEE6-45B4-98C8-7D29232A0C93}"/>
                </a:ext>
              </a:extLst>
            </p:cNvPr>
            <p:cNvGrpSpPr/>
            <p:nvPr/>
          </p:nvGrpSpPr>
          <p:grpSpPr>
            <a:xfrm>
              <a:off x="9201369" y="4187548"/>
              <a:ext cx="2031363" cy="788135"/>
              <a:chOff x="8944583" y="2090426"/>
              <a:chExt cx="2031363" cy="788135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488CA22-CA7F-405B-B2BE-F308F4BCFD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762" r="-1"/>
              <a:stretch/>
            </p:blipFill>
            <p:spPr>
              <a:xfrm>
                <a:off x="8944583" y="2090426"/>
                <a:ext cx="857196" cy="788135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3A16B88-6CDD-4E63-9C19-B7ADC8FA0A7C}"/>
                  </a:ext>
                </a:extLst>
              </p:cNvPr>
              <p:cNvSpPr txBox="1"/>
              <p:nvPr/>
            </p:nvSpPr>
            <p:spPr>
              <a:xfrm>
                <a:off x="9801778" y="2301388"/>
                <a:ext cx="1174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Firefighter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5A7B707-F98A-4E47-863E-045EA36A8ED1}"/>
                </a:ext>
              </a:extLst>
            </p:cNvPr>
            <p:cNvGrpSpPr/>
            <p:nvPr/>
          </p:nvGrpSpPr>
          <p:grpSpPr>
            <a:xfrm>
              <a:off x="9201369" y="5136538"/>
              <a:ext cx="2031168" cy="789578"/>
              <a:chOff x="9013643" y="2089705"/>
              <a:chExt cx="2031168" cy="789578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76D807E6-6477-47E8-8207-C0AD62AB9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013643" y="2089705"/>
                <a:ext cx="788135" cy="789578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0CB1970-0391-41A7-A3EA-FA9C0EB33BA7}"/>
                  </a:ext>
                </a:extLst>
              </p:cNvPr>
              <p:cNvSpPr txBox="1"/>
              <p:nvPr/>
            </p:nvSpPr>
            <p:spPr>
              <a:xfrm>
                <a:off x="9801778" y="2301388"/>
                <a:ext cx="1243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Plant Team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4179D02-D78B-4461-A5C8-03E12E76C054}"/>
                </a:ext>
              </a:extLst>
            </p:cNvPr>
            <p:cNvGrpSpPr/>
            <p:nvPr/>
          </p:nvGrpSpPr>
          <p:grpSpPr>
            <a:xfrm>
              <a:off x="9201369" y="1305220"/>
              <a:ext cx="2511750" cy="646331"/>
              <a:chOff x="9013642" y="2161327"/>
              <a:chExt cx="2511750" cy="646331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F006967F-535A-420E-A4D3-9693739A3A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-9462" b="-14474"/>
              <a:stretch/>
            </p:blipFill>
            <p:spPr>
              <a:xfrm>
                <a:off x="9013642" y="2219308"/>
                <a:ext cx="792000" cy="557370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18F8B46-3DCD-4D86-9F60-BA4B2F3D8F9A}"/>
                  </a:ext>
                </a:extLst>
              </p:cNvPr>
              <p:cNvSpPr txBox="1"/>
              <p:nvPr/>
            </p:nvSpPr>
            <p:spPr>
              <a:xfrm>
                <a:off x="9801777" y="2161327"/>
                <a:ext cx="17236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Quick Response Team (QRT)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9F72A42-2AD6-444F-803E-324E692BB2DA}"/>
                </a:ext>
              </a:extLst>
            </p:cNvPr>
            <p:cNvGrpSpPr/>
            <p:nvPr/>
          </p:nvGrpSpPr>
          <p:grpSpPr>
            <a:xfrm>
              <a:off x="4182775" y="1661893"/>
              <a:ext cx="1295035" cy="876581"/>
              <a:chOff x="8760192" y="2227493"/>
              <a:chExt cx="1295035" cy="876581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00FD50C9-D4F9-409F-89C2-355EE765B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013643" y="2227493"/>
                <a:ext cx="788135" cy="514001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F927DE2-3C4F-418F-B71C-E28C9FBB5CF5}"/>
                  </a:ext>
                </a:extLst>
              </p:cNvPr>
              <p:cNvSpPr txBox="1"/>
              <p:nvPr/>
            </p:nvSpPr>
            <p:spPr>
              <a:xfrm>
                <a:off x="8760192" y="2734742"/>
                <a:ext cx="12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Transporter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3BCFD83-6582-465A-B786-C68CD7E1CB21}"/>
                </a:ext>
              </a:extLst>
            </p:cNvPr>
            <p:cNvGrpSpPr/>
            <p:nvPr/>
          </p:nvGrpSpPr>
          <p:grpSpPr>
            <a:xfrm>
              <a:off x="2605840" y="3603435"/>
              <a:ext cx="1545872" cy="1518113"/>
              <a:chOff x="5087815" y="2749945"/>
              <a:chExt cx="1545872" cy="1518113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0178F58B-5E93-4B64-88C5-86EB8B298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74147" y="2749945"/>
                <a:ext cx="785359" cy="1148781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CBB5102-21F3-46F3-B126-2AEE957DE546}"/>
                  </a:ext>
                </a:extLst>
              </p:cNvPr>
              <p:cNvSpPr txBox="1"/>
              <p:nvPr/>
            </p:nvSpPr>
            <p:spPr>
              <a:xfrm>
                <a:off x="5087815" y="3898726"/>
                <a:ext cx="1545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Cellular Tower</a:t>
                </a: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597E345-314F-499A-894C-A028895DCD5C}"/>
                </a:ext>
              </a:extLst>
            </p:cNvPr>
            <p:cNvSpPr txBox="1"/>
            <p:nvPr/>
          </p:nvSpPr>
          <p:spPr>
            <a:xfrm>
              <a:off x="10907455" y="5726316"/>
              <a:ext cx="960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Services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9E39488-D877-4E2A-80DD-C52362B7ADB5}"/>
                </a:ext>
              </a:extLst>
            </p:cNvPr>
            <p:cNvGrpSpPr/>
            <p:nvPr/>
          </p:nvGrpSpPr>
          <p:grpSpPr>
            <a:xfrm>
              <a:off x="3777531" y="3504152"/>
              <a:ext cx="1331176" cy="680298"/>
              <a:chOff x="3777531" y="3504152"/>
              <a:chExt cx="1331176" cy="680298"/>
            </a:xfrm>
          </p:grpSpPr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D319BB53-FDFB-43A9-A930-8BC20644AF35}"/>
                  </a:ext>
                </a:extLst>
              </p:cNvPr>
              <p:cNvCxnSpPr>
                <a:cxnSpLocks/>
                <a:stCxn id="81" idx="3"/>
                <a:endCxn id="52" idx="1"/>
              </p:cNvCxnSpPr>
              <p:nvPr/>
            </p:nvCxnSpPr>
            <p:spPr>
              <a:xfrm>
                <a:off x="3777531" y="4177826"/>
                <a:ext cx="1331176" cy="662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3693BE0-DC9F-4BEC-9F51-7069C921BE6A}"/>
                  </a:ext>
                </a:extLst>
              </p:cNvPr>
              <p:cNvSpPr txBox="1"/>
              <p:nvPr/>
            </p:nvSpPr>
            <p:spPr>
              <a:xfrm>
                <a:off x="3961264" y="3504152"/>
                <a:ext cx="10257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Violation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Tickets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16AF455-F538-4FBA-97B4-8A7D7B378228}"/>
                </a:ext>
              </a:extLst>
            </p:cNvPr>
            <p:cNvGrpSpPr/>
            <p:nvPr/>
          </p:nvGrpSpPr>
          <p:grpSpPr>
            <a:xfrm>
              <a:off x="758657" y="2523840"/>
              <a:ext cx="574574" cy="2174642"/>
              <a:chOff x="758657" y="2523840"/>
              <a:chExt cx="574574" cy="2174642"/>
            </a:xfrm>
          </p:grpSpPr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74CDB373-1E67-46E5-8A98-6885A10B6FB8}"/>
                  </a:ext>
                </a:extLst>
              </p:cNvPr>
              <p:cNvCxnSpPr>
                <a:cxnSpLocks/>
                <a:stCxn id="44" idx="0"/>
                <a:endCxn id="48" idx="2"/>
              </p:cNvCxnSpPr>
              <p:nvPr/>
            </p:nvCxnSpPr>
            <p:spPr>
              <a:xfrm flipH="1" flipV="1">
                <a:off x="804216" y="2523840"/>
                <a:ext cx="529015" cy="217464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055A912-5777-48AE-8607-D7D4E2546277}"/>
                  </a:ext>
                </a:extLst>
              </p:cNvPr>
              <p:cNvSpPr txBox="1"/>
              <p:nvPr/>
            </p:nvSpPr>
            <p:spPr>
              <a:xfrm rot="15349079">
                <a:off x="362875" y="3731808"/>
                <a:ext cx="1160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GPS Signal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94BA7D9-486B-411E-9FD7-39DD5A00B0F5}"/>
                </a:ext>
              </a:extLst>
            </p:cNvPr>
            <p:cNvGrpSpPr/>
            <p:nvPr/>
          </p:nvGrpSpPr>
          <p:grpSpPr>
            <a:xfrm>
              <a:off x="1468734" y="2053897"/>
              <a:ext cx="1523438" cy="2123929"/>
              <a:chOff x="1468734" y="2053897"/>
              <a:chExt cx="1523438" cy="2123929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0B2DACDE-200D-4E8F-838A-C1B594F00FAE}"/>
                  </a:ext>
                </a:extLst>
              </p:cNvPr>
              <p:cNvCxnSpPr>
                <a:cxnSpLocks/>
                <a:stCxn id="48" idx="3"/>
                <a:endCxn id="81" idx="1"/>
              </p:cNvCxnSpPr>
              <p:nvPr/>
            </p:nvCxnSpPr>
            <p:spPr>
              <a:xfrm>
                <a:off x="1468734" y="2053897"/>
                <a:ext cx="1523438" cy="212392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9561789-F7A5-4FD5-A8BC-8614A4A0CB1D}"/>
                  </a:ext>
                </a:extLst>
              </p:cNvPr>
              <p:cNvSpPr txBox="1"/>
              <p:nvPr/>
            </p:nvSpPr>
            <p:spPr>
              <a:xfrm rot="3248734">
                <a:off x="2081799" y="2886376"/>
                <a:ext cx="732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Alerts</a:t>
                </a:r>
              </a:p>
            </p:txBody>
          </p: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E4DD69A-CAB9-4A6E-B140-E9DCB56136F1}"/>
                </a:ext>
              </a:extLst>
            </p:cNvPr>
            <p:cNvSpPr txBox="1"/>
            <p:nvPr/>
          </p:nvSpPr>
          <p:spPr>
            <a:xfrm>
              <a:off x="5093983" y="2637559"/>
              <a:ext cx="1697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Communication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4D6CF69-685A-44E9-BAA7-727E37F12667}"/>
                </a:ext>
              </a:extLst>
            </p:cNvPr>
            <p:cNvSpPr txBox="1"/>
            <p:nvPr/>
          </p:nvSpPr>
          <p:spPr>
            <a:xfrm>
              <a:off x="6671069" y="4146394"/>
              <a:ext cx="12199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Emergency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Response</a:t>
              </a:r>
            </a:p>
          </p:txBody>
        </p:sp>
        <p:cxnSp>
          <p:nvCxnSpPr>
            <p:cNvPr id="135" name="Connector: Elbow 134">
              <a:extLst>
                <a:ext uri="{FF2B5EF4-FFF2-40B4-BE49-F238E27FC236}">
                  <a16:creationId xmlns:a16="http://schemas.microsoft.com/office/drawing/2014/main" id="{EE85FC6C-92EB-465B-AFBF-D641A7B95737}"/>
                </a:ext>
              </a:extLst>
            </p:cNvPr>
            <p:cNvCxnSpPr>
              <a:stCxn id="52" idx="0"/>
              <a:endCxn id="79" idx="2"/>
            </p:cNvCxnSpPr>
            <p:nvPr/>
          </p:nvCxnSpPr>
          <p:spPr>
            <a:xfrm rot="16200000" flipV="1">
              <a:off x="4841960" y="2526807"/>
              <a:ext cx="991060" cy="1014394"/>
            </a:xfrm>
            <a:prstGeom prst="bentConnector3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Connector: Elbow 135">
              <a:extLst>
                <a:ext uri="{FF2B5EF4-FFF2-40B4-BE49-F238E27FC236}">
                  <a16:creationId xmlns:a16="http://schemas.microsoft.com/office/drawing/2014/main" id="{BE8B3171-E189-4028-B999-4EF04C5B95D5}"/>
                </a:ext>
              </a:extLst>
            </p:cNvPr>
            <p:cNvCxnSpPr>
              <a:cxnSpLocks/>
              <a:stCxn id="52" idx="0"/>
              <a:endCxn id="62" idx="2"/>
            </p:cNvCxnSpPr>
            <p:nvPr/>
          </p:nvCxnSpPr>
          <p:spPr>
            <a:xfrm rot="5400000" flipH="1" flipV="1">
              <a:off x="5892415" y="2424652"/>
              <a:ext cx="1057155" cy="1152611"/>
            </a:xfrm>
            <a:prstGeom prst="bentConnector3">
              <a:avLst>
                <a:gd name="adj1" fmla="val 47164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Connector: Elbow 141">
              <a:extLst>
                <a:ext uri="{FF2B5EF4-FFF2-40B4-BE49-F238E27FC236}">
                  <a16:creationId xmlns:a16="http://schemas.microsoft.com/office/drawing/2014/main" id="{AA619DA1-FEC0-42A5-9F43-DC868E35E332}"/>
                </a:ext>
              </a:extLst>
            </p:cNvPr>
            <p:cNvCxnSpPr>
              <a:cxnSpLocks/>
              <a:stCxn id="52" idx="3"/>
              <a:endCxn id="75" idx="1"/>
            </p:cNvCxnSpPr>
            <p:nvPr/>
          </p:nvCxnSpPr>
          <p:spPr>
            <a:xfrm flipV="1">
              <a:off x="6580667" y="1641886"/>
              <a:ext cx="2620702" cy="25425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Connector: Elbow 142">
              <a:extLst>
                <a:ext uri="{FF2B5EF4-FFF2-40B4-BE49-F238E27FC236}">
                  <a16:creationId xmlns:a16="http://schemas.microsoft.com/office/drawing/2014/main" id="{69B72F64-28B7-4959-A454-31AB7F85470C}"/>
                </a:ext>
              </a:extLst>
            </p:cNvPr>
            <p:cNvCxnSpPr>
              <a:cxnSpLocks/>
              <a:stCxn id="52" idx="3"/>
              <a:endCxn id="56" idx="1"/>
            </p:cNvCxnSpPr>
            <p:nvPr/>
          </p:nvCxnSpPr>
          <p:spPr>
            <a:xfrm flipV="1">
              <a:off x="6580667" y="2623405"/>
              <a:ext cx="2620702" cy="1561045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Connector: Elbow 145">
              <a:extLst>
                <a:ext uri="{FF2B5EF4-FFF2-40B4-BE49-F238E27FC236}">
                  <a16:creationId xmlns:a16="http://schemas.microsoft.com/office/drawing/2014/main" id="{3F03B7B2-89A3-4E97-A147-4381912E2E20}"/>
                </a:ext>
              </a:extLst>
            </p:cNvPr>
            <p:cNvCxnSpPr>
              <a:cxnSpLocks/>
              <a:stCxn id="52" idx="3"/>
              <a:endCxn id="64" idx="1"/>
            </p:cNvCxnSpPr>
            <p:nvPr/>
          </p:nvCxnSpPr>
          <p:spPr>
            <a:xfrm flipV="1">
              <a:off x="6580667" y="3660975"/>
              <a:ext cx="2620702" cy="523475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onnector: Elbow 150">
              <a:extLst>
                <a:ext uri="{FF2B5EF4-FFF2-40B4-BE49-F238E27FC236}">
                  <a16:creationId xmlns:a16="http://schemas.microsoft.com/office/drawing/2014/main" id="{C9CF0AC7-6712-47A4-AB92-43737F5345E1}"/>
                </a:ext>
              </a:extLst>
            </p:cNvPr>
            <p:cNvCxnSpPr>
              <a:cxnSpLocks/>
              <a:stCxn id="52" idx="3"/>
              <a:endCxn id="67" idx="1"/>
            </p:cNvCxnSpPr>
            <p:nvPr/>
          </p:nvCxnSpPr>
          <p:spPr>
            <a:xfrm>
              <a:off x="6580667" y="4184450"/>
              <a:ext cx="2620702" cy="39716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Connector: Elbow 153">
              <a:extLst>
                <a:ext uri="{FF2B5EF4-FFF2-40B4-BE49-F238E27FC236}">
                  <a16:creationId xmlns:a16="http://schemas.microsoft.com/office/drawing/2014/main" id="{A5F742E1-0824-43BC-8825-484E066A5375}"/>
                </a:ext>
              </a:extLst>
            </p:cNvPr>
            <p:cNvCxnSpPr>
              <a:cxnSpLocks/>
              <a:stCxn id="52" idx="3"/>
              <a:endCxn id="72" idx="1"/>
            </p:cNvCxnSpPr>
            <p:nvPr/>
          </p:nvCxnSpPr>
          <p:spPr>
            <a:xfrm>
              <a:off x="6580667" y="4184450"/>
              <a:ext cx="2620702" cy="134687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3" name="Picture 172" descr="Logo&#10;&#10;Description automatically generated">
            <a:extLst>
              <a:ext uri="{FF2B5EF4-FFF2-40B4-BE49-F238E27FC236}">
                <a16:creationId xmlns:a16="http://schemas.microsoft.com/office/drawing/2014/main" id="{E2E144B3-4B17-4E77-8328-A4FBD2AA61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8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8523-8928-4C34-837D-D13961C7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Touchpoint: VTS and ADAS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3E66-A809-4C5D-8DDE-2A8885A8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77" y="1255721"/>
            <a:ext cx="10972800" cy="792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Employing Vehicle Tracking System (VTS) and Advanced Driver Assistance System (ADAS) provides following functionalities: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20BA5-FAB9-416A-8F2A-327FB6D2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43EA986-B53D-4457-BB4B-1AB6A625E0A7}"/>
              </a:ext>
            </a:extLst>
          </p:cNvPr>
          <p:cNvGrpSpPr/>
          <p:nvPr/>
        </p:nvGrpSpPr>
        <p:grpSpPr>
          <a:xfrm>
            <a:off x="592711" y="2175692"/>
            <a:ext cx="11006577" cy="3357955"/>
            <a:chOff x="513300" y="2156269"/>
            <a:chExt cx="11006577" cy="335795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5CA6A54-EB09-4F92-9D2A-132607DC4D1B}"/>
                </a:ext>
              </a:extLst>
            </p:cNvPr>
            <p:cNvSpPr/>
            <p:nvPr/>
          </p:nvSpPr>
          <p:spPr>
            <a:xfrm>
              <a:off x="513300" y="2156269"/>
              <a:ext cx="11006577" cy="1917132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EC0BFD8-414C-40CC-A2A0-9C0B6FAA0557}"/>
                </a:ext>
              </a:extLst>
            </p:cNvPr>
            <p:cNvSpPr/>
            <p:nvPr/>
          </p:nvSpPr>
          <p:spPr>
            <a:xfrm>
              <a:off x="847033" y="2411886"/>
              <a:ext cx="1914649" cy="1405897"/>
            </a:xfrm>
            <a:prstGeom prst="roundRect">
              <a:avLst>
                <a:gd name="adj" fmla="val 10000"/>
              </a:avLst>
            </a:prstGeom>
            <a:blipFill dpi="0" rotWithShape="1">
              <a:blip r:embed="rId2">
                <a:duotone>
                  <a:prstClr val="black"/>
                  <a:srgbClr val="213E9A">
                    <a:tint val="45000"/>
                    <a:satMod val="400000"/>
                  </a:srgbClr>
                </a:duotone>
              </a:blip>
              <a:srcRect/>
              <a:stretch>
                <a:fillRect l="4116" t="-8" r="5027" b="-23557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353F2C-5F62-4046-B3A8-B12B7D6CF3CC}"/>
                </a:ext>
              </a:extLst>
            </p:cNvPr>
            <p:cNvSpPr/>
            <p:nvPr/>
          </p:nvSpPr>
          <p:spPr>
            <a:xfrm>
              <a:off x="847033" y="4073401"/>
              <a:ext cx="1914649" cy="1405897"/>
            </a:xfrm>
            <a:custGeom>
              <a:avLst/>
              <a:gdLst>
                <a:gd name="connsiteX0" fmla="*/ 201038 w 1914649"/>
                <a:gd name="connsiteY0" fmla="*/ 0 h 2343162"/>
                <a:gd name="connsiteX1" fmla="*/ 1713611 w 1914649"/>
                <a:gd name="connsiteY1" fmla="*/ 0 h 2343162"/>
                <a:gd name="connsiteX2" fmla="*/ 1914649 w 1914649"/>
                <a:gd name="connsiteY2" fmla="*/ 201038 h 2343162"/>
                <a:gd name="connsiteX3" fmla="*/ 1914649 w 1914649"/>
                <a:gd name="connsiteY3" fmla="*/ 2343162 h 2343162"/>
                <a:gd name="connsiteX4" fmla="*/ 1914649 w 1914649"/>
                <a:gd name="connsiteY4" fmla="*/ 2343162 h 2343162"/>
                <a:gd name="connsiteX5" fmla="*/ 0 w 1914649"/>
                <a:gd name="connsiteY5" fmla="*/ 2343162 h 2343162"/>
                <a:gd name="connsiteX6" fmla="*/ 0 w 1914649"/>
                <a:gd name="connsiteY6" fmla="*/ 2343162 h 2343162"/>
                <a:gd name="connsiteX7" fmla="*/ 0 w 1914649"/>
                <a:gd name="connsiteY7" fmla="*/ 201038 h 2343162"/>
                <a:gd name="connsiteX8" fmla="*/ 201038 w 1914649"/>
                <a:gd name="connsiteY8" fmla="*/ 0 h 234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649" h="2343162">
                  <a:moveTo>
                    <a:pt x="1713611" y="2343162"/>
                  </a:moveTo>
                  <a:lnTo>
                    <a:pt x="201038" y="2343162"/>
                  </a:lnTo>
                  <a:cubicBezTo>
                    <a:pt x="90008" y="2343162"/>
                    <a:pt x="0" y="2253154"/>
                    <a:pt x="0" y="21421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914649" y="0"/>
                  </a:lnTo>
                  <a:lnTo>
                    <a:pt x="1914649" y="0"/>
                  </a:lnTo>
                  <a:lnTo>
                    <a:pt x="1914649" y="2142124"/>
                  </a:lnTo>
                  <a:cubicBezTo>
                    <a:pt x="1914649" y="2253154"/>
                    <a:pt x="1824641" y="2343162"/>
                    <a:pt x="1713611" y="2343162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570" tIns="170688" rIns="229570" bIns="22957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ysClr val="windowText" lastClr="000000"/>
                  </a:solidFill>
                </a:rPr>
                <a:t>Proactive Monitoring</a:t>
              </a:r>
              <a:endParaRPr lang="en-US" sz="2400" kern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610A0C0-29C2-40E3-A56C-772333EE4035}"/>
                </a:ext>
              </a:extLst>
            </p:cNvPr>
            <p:cNvSpPr/>
            <p:nvPr/>
          </p:nvSpPr>
          <p:spPr>
            <a:xfrm>
              <a:off x="2953148" y="2411886"/>
              <a:ext cx="1914649" cy="1405897"/>
            </a:xfrm>
            <a:prstGeom prst="roundRect">
              <a:avLst>
                <a:gd name="adj" fmla="val 10000"/>
              </a:avLst>
            </a:prstGeom>
            <a:blipFill dpi="0" rotWithShape="1"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 l="5105" t="6283" r="11275" b="-20005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25ECFB-5696-424F-B932-65AC5806C36B}"/>
                </a:ext>
              </a:extLst>
            </p:cNvPr>
            <p:cNvSpPr/>
            <p:nvPr/>
          </p:nvSpPr>
          <p:spPr>
            <a:xfrm>
              <a:off x="2953148" y="4073401"/>
              <a:ext cx="1914649" cy="1405898"/>
            </a:xfrm>
            <a:custGeom>
              <a:avLst/>
              <a:gdLst>
                <a:gd name="connsiteX0" fmla="*/ 201038 w 1914649"/>
                <a:gd name="connsiteY0" fmla="*/ 0 h 2343162"/>
                <a:gd name="connsiteX1" fmla="*/ 1713611 w 1914649"/>
                <a:gd name="connsiteY1" fmla="*/ 0 h 2343162"/>
                <a:gd name="connsiteX2" fmla="*/ 1914649 w 1914649"/>
                <a:gd name="connsiteY2" fmla="*/ 201038 h 2343162"/>
                <a:gd name="connsiteX3" fmla="*/ 1914649 w 1914649"/>
                <a:gd name="connsiteY3" fmla="*/ 2343162 h 2343162"/>
                <a:gd name="connsiteX4" fmla="*/ 1914649 w 1914649"/>
                <a:gd name="connsiteY4" fmla="*/ 2343162 h 2343162"/>
                <a:gd name="connsiteX5" fmla="*/ 0 w 1914649"/>
                <a:gd name="connsiteY5" fmla="*/ 2343162 h 2343162"/>
                <a:gd name="connsiteX6" fmla="*/ 0 w 1914649"/>
                <a:gd name="connsiteY6" fmla="*/ 2343162 h 2343162"/>
                <a:gd name="connsiteX7" fmla="*/ 0 w 1914649"/>
                <a:gd name="connsiteY7" fmla="*/ 201038 h 2343162"/>
                <a:gd name="connsiteX8" fmla="*/ 201038 w 1914649"/>
                <a:gd name="connsiteY8" fmla="*/ 0 h 234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649" h="2343162">
                  <a:moveTo>
                    <a:pt x="1713611" y="2343162"/>
                  </a:moveTo>
                  <a:lnTo>
                    <a:pt x="201038" y="2343162"/>
                  </a:lnTo>
                  <a:cubicBezTo>
                    <a:pt x="90008" y="2343162"/>
                    <a:pt x="0" y="2253154"/>
                    <a:pt x="0" y="21421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914649" y="0"/>
                  </a:lnTo>
                  <a:lnTo>
                    <a:pt x="1914649" y="0"/>
                  </a:lnTo>
                  <a:lnTo>
                    <a:pt x="1914649" y="2142124"/>
                  </a:lnTo>
                  <a:cubicBezTo>
                    <a:pt x="1914649" y="2253154"/>
                    <a:pt x="1824641" y="2343162"/>
                    <a:pt x="1713611" y="2343162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570" tIns="170689" rIns="229570" bIns="22957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ysClr val="windowText" lastClr="000000"/>
                  </a:solidFill>
                </a:rPr>
                <a:t>Exception Handling</a:t>
              </a:r>
              <a:endParaRPr lang="en-US" sz="2400" kern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FC333F9-3F65-4E01-A4EF-ACC3F7AB6511}"/>
                </a:ext>
              </a:extLst>
            </p:cNvPr>
            <p:cNvSpPr/>
            <p:nvPr/>
          </p:nvSpPr>
          <p:spPr>
            <a:xfrm>
              <a:off x="5059263" y="2411886"/>
              <a:ext cx="1914649" cy="1405897"/>
            </a:xfrm>
            <a:prstGeom prst="roundRect">
              <a:avLst>
                <a:gd name="adj" fmla="val 10000"/>
              </a:avLst>
            </a:prstGeom>
            <a:blipFill dpi="0" rotWithShape="1"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 l="8438" t="5827" r="13204" b="-12393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5144BA7-FD09-4DE4-B2C0-C783457CC8C0}"/>
                </a:ext>
              </a:extLst>
            </p:cNvPr>
            <p:cNvSpPr/>
            <p:nvPr/>
          </p:nvSpPr>
          <p:spPr>
            <a:xfrm>
              <a:off x="5059263" y="4073401"/>
              <a:ext cx="1914650" cy="1405898"/>
            </a:xfrm>
            <a:custGeom>
              <a:avLst/>
              <a:gdLst>
                <a:gd name="connsiteX0" fmla="*/ 201038 w 1914649"/>
                <a:gd name="connsiteY0" fmla="*/ 0 h 2343162"/>
                <a:gd name="connsiteX1" fmla="*/ 1713611 w 1914649"/>
                <a:gd name="connsiteY1" fmla="*/ 0 h 2343162"/>
                <a:gd name="connsiteX2" fmla="*/ 1914649 w 1914649"/>
                <a:gd name="connsiteY2" fmla="*/ 201038 h 2343162"/>
                <a:gd name="connsiteX3" fmla="*/ 1914649 w 1914649"/>
                <a:gd name="connsiteY3" fmla="*/ 2343162 h 2343162"/>
                <a:gd name="connsiteX4" fmla="*/ 1914649 w 1914649"/>
                <a:gd name="connsiteY4" fmla="*/ 2343162 h 2343162"/>
                <a:gd name="connsiteX5" fmla="*/ 0 w 1914649"/>
                <a:gd name="connsiteY5" fmla="*/ 2343162 h 2343162"/>
                <a:gd name="connsiteX6" fmla="*/ 0 w 1914649"/>
                <a:gd name="connsiteY6" fmla="*/ 2343162 h 2343162"/>
                <a:gd name="connsiteX7" fmla="*/ 0 w 1914649"/>
                <a:gd name="connsiteY7" fmla="*/ 201038 h 2343162"/>
                <a:gd name="connsiteX8" fmla="*/ 201038 w 1914649"/>
                <a:gd name="connsiteY8" fmla="*/ 0 h 234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649" h="2343162">
                  <a:moveTo>
                    <a:pt x="1713611" y="2343162"/>
                  </a:moveTo>
                  <a:lnTo>
                    <a:pt x="201038" y="2343162"/>
                  </a:lnTo>
                  <a:cubicBezTo>
                    <a:pt x="90008" y="2343162"/>
                    <a:pt x="0" y="2253154"/>
                    <a:pt x="0" y="21421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914649" y="0"/>
                  </a:lnTo>
                  <a:lnTo>
                    <a:pt x="1914649" y="0"/>
                  </a:lnTo>
                  <a:lnTo>
                    <a:pt x="1914649" y="2142124"/>
                  </a:lnTo>
                  <a:cubicBezTo>
                    <a:pt x="1914649" y="2253154"/>
                    <a:pt x="1824641" y="2343162"/>
                    <a:pt x="1713611" y="2343162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570" tIns="170689" rIns="229571" bIns="22957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ysClr val="windowText" lastClr="000000"/>
                  </a:solidFill>
                </a:rPr>
                <a:t>Two-Way Comms</a:t>
              </a:r>
              <a:endParaRPr lang="en-US" sz="2400" kern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0B7F37A-C015-46C7-9AA5-9B02C12E09B3}"/>
                </a:ext>
              </a:extLst>
            </p:cNvPr>
            <p:cNvSpPr/>
            <p:nvPr/>
          </p:nvSpPr>
          <p:spPr>
            <a:xfrm>
              <a:off x="7165378" y="2411886"/>
              <a:ext cx="1914649" cy="1405897"/>
            </a:xfrm>
            <a:prstGeom prst="roundRect">
              <a:avLst>
                <a:gd name="adj" fmla="val 10000"/>
              </a:avLst>
            </a:prstGeom>
            <a:blipFill dpi="0" rotWithShape="1">
              <a:blip r:embed="rId5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8234" t="4256" r="8130" b="-18000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6D8A4E-5137-4F1A-B13F-E0C46F024909}"/>
                </a:ext>
              </a:extLst>
            </p:cNvPr>
            <p:cNvSpPr/>
            <p:nvPr/>
          </p:nvSpPr>
          <p:spPr>
            <a:xfrm>
              <a:off x="7165378" y="4073401"/>
              <a:ext cx="1914649" cy="1405897"/>
            </a:xfrm>
            <a:custGeom>
              <a:avLst/>
              <a:gdLst>
                <a:gd name="connsiteX0" fmla="*/ 201038 w 1914649"/>
                <a:gd name="connsiteY0" fmla="*/ 0 h 2343162"/>
                <a:gd name="connsiteX1" fmla="*/ 1713611 w 1914649"/>
                <a:gd name="connsiteY1" fmla="*/ 0 h 2343162"/>
                <a:gd name="connsiteX2" fmla="*/ 1914649 w 1914649"/>
                <a:gd name="connsiteY2" fmla="*/ 201038 h 2343162"/>
                <a:gd name="connsiteX3" fmla="*/ 1914649 w 1914649"/>
                <a:gd name="connsiteY3" fmla="*/ 2343162 h 2343162"/>
                <a:gd name="connsiteX4" fmla="*/ 1914649 w 1914649"/>
                <a:gd name="connsiteY4" fmla="*/ 2343162 h 2343162"/>
                <a:gd name="connsiteX5" fmla="*/ 0 w 1914649"/>
                <a:gd name="connsiteY5" fmla="*/ 2343162 h 2343162"/>
                <a:gd name="connsiteX6" fmla="*/ 0 w 1914649"/>
                <a:gd name="connsiteY6" fmla="*/ 2343162 h 2343162"/>
                <a:gd name="connsiteX7" fmla="*/ 0 w 1914649"/>
                <a:gd name="connsiteY7" fmla="*/ 201038 h 2343162"/>
                <a:gd name="connsiteX8" fmla="*/ 201038 w 1914649"/>
                <a:gd name="connsiteY8" fmla="*/ 0 h 234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649" h="2343162">
                  <a:moveTo>
                    <a:pt x="1713611" y="2343162"/>
                  </a:moveTo>
                  <a:lnTo>
                    <a:pt x="201038" y="2343162"/>
                  </a:lnTo>
                  <a:cubicBezTo>
                    <a:pt x="90008" y="2343162"/>
                    <a:pt x="0" y="2253154"/>
                    <a:pt x="0" y="21421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914649" y="0"/>
                  </a:lnTo>
                  <a:lnTo>
                    <a:pt x="1914649" y="0"/>
                  </a:lnTo>
                  <a:lnTo>
                    <a:pt x="1914649" y="2142124"/>
                  </a:lnTo>
                  <a:cubicBezTo>
                    <a:pt x="1914649" y="2253154"/>
                    <a:pt x="1824641" y="2343162"/>
                    <a:pt x="1713611" y="2343162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570" tIns="170688" rIns="229570" bIns="22957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ysClr val="windowText" lastClr="000000"/>
                  </a:solidFill>
                </a:rPr>
                <a:t>Panic Button</a:t>
              </a:r>
              <a:endParaRPr lang="en-US" sz="2400" kern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8794E11-E7FF-4E4F-B994-58EC4AA92967}"/>
                </a:ext>
              </a:extLst>
            </p:cNvPr>
            <p:cNvSpPr/>
            <p:nvPr/>
          </p:nvSpPr>
          <p:spPr>
            <a:xfrm>
              <a:off x="9271493" y="2411886"/>
              <a:ext cx="1914649" cy="1405897"/>
            </a:xfrm>
            <a:prstGeom prst="roundRect">
              <a:avLst>
                <a:gd name="adj" fmla="val 10000"/>
              </a:avLst>
            </a:prstGeom>
            <a:blipFill dpi="0" rotWithShape="1">
              <a:blip r:embed="rId6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 l="4025" t="-3347" r="7574" b="-16879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35DDCB6-8E8C-44B6-9B7B-90DF32A28C04}"/>
                </a:ext>
              </a:extLst>
            </p:cNvPr>
            <p:cNvSpPr/>
            <p:nvPr/>
          </p:nvSpPr>
          <p:spPr>
            <a:xfrm>
              <a:off x="9271493" y="4073401"/>
              <a:ext cx="1914649" cy="1440823"/>
            </a:xfrm>
            <a:custGeom>
              <a:avLst/>
              <a:gdLst>
                <a:gd name="connsiteX0" fmla="*/ 201038 w 1914649"/>
                <a:gd name="connsiteY0" fmla="*/ 0 h 2343162"/>
                <a:gd name="connsiteX1" fmla="*/ 1713611 w 1914649"/>
                <a:gd name="connsiteY1" fmla="*/ 0 h 2343162"/>
                <a:gd name="connsiteX2" fmla="*/ 1914649 w 1914649"/>
                <a:gd name="connsiteY2" fmla="*/ 201038 h 2343162"/>
                <a:gd name="connsiteX3" fmla="*/ 1914649 w 1914649"/>
                <a:gd name="connsiteY3" fmla="*/ 2343162 h 2343162"/>
                <a:gd name="connsiteX4" fmla="*/ 1914649 w 1914649"/>
                <a:gd name="connsiteY4" fmla="*/ 2343162 h 2343162"/>
                <a:gd name="connsiteX5" fmla="*/ 0 w 1914649"/>
                <a:gd name="connsiteY5" fmla="*/ 2343162 h 2343162"/>
                <a:gd name="connsiteX6" fmla="*/ 0 w 1914649"/>
                <a:gd name="connsiteY6" fmla="*/ 2343162 h 2343162"/>
                <a:gd name="connsiteX7" fmla="*/ 0 w 1914649"/>
                <a:gd name="connsiteY7" fmla="*/ 201038 h 2343162"/>
                <a:gd name="connsiteX8" fmla="*/ 201038 w 1914649"/>
                <a:gd name="connsiteY8" fmla="*/ 0 h 234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649" h="2343162">
                  <a:moveTo>
                    <a:pt x="1713611" y="2343162"/>
                  </a:moveTo>
                  <a:lnTo>
                    <a:pt x="201038" y="2343162"/>
                  </a:lnTo>
                  <a:cubicBezTo>
                    <a:pt x="90008" y="2343162"/>
                    <a:pt x="0" y="2253154"/>
                    <a:pt x="0" y="21421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914649" y="0"/>
                  </a:lnTo>
                  <a:lnTo>
                    <a:pt x="1914649" y="0"/>
                  </a:lnTo>
                  <a:lnTo>
                    <a:pt x="1914649" y="2142124"/>
                  </a:lnTo>
                  <a:cubicBezTo>
                    <a:pt x="1914649" y="2253154"/>
                    <a:pt x="1824641" y="2343162"/>
                    <a:pt x="1713611" y="2343162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570" tIns="170688" rIns="229570" bIns="229571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>
                  <a:solidFill>
                    <a:sysClr val="windowText" lastClr="000000"/>
                  </a:solidFill>
                </a:rPr>
                <a:t>Big Data Analytics</a:t>
              </a:r>
              <a:endParaRPr lang="en-US" sz="2400" kern="1200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80088F57-EF27-4958-8256-7CE83EBE9D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1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8523-8928-4C34-837D-D13961C7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3E66-A809-4C5D-8DDE-2A8885A8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77" y="1454840"/>
            <a:ext cx="7128681" cy="4649882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Capacity building initiatives: customer outreach, ex-works standards, vendor outreaches, third party checks, trip level inputs</a:t>
            </a:r>
          </a:p>
          <a:p>
            <a:r>
              <a:rPr lang="en-US" sz="2100" dirty="0">
                <a:latin typeface="+mn-lt"/>
              </a:rPr>
              <a:t>Prepare for challenges of new fuel/de-carbon propulsion tech</a:t>
            </a:r>
          </a:p>
          <a:p>
            <a:r>
              <a:rPr lang="en-US" sz="2100" dirty="0">
                <a:latin typeface="+mn-lt"/>
              </a:rPr>
              <a:t>Prepare for autonomy in vehicles as outlined.</a:t>
            </a:r>
          </a:p>
          <a:p>
            <a:r>
              <a:rPr lang="en-US" sz="2100" dirty="0">
                <a:latin typeface="+mn-lt"/>
              </a:rPr>
              <a:t>Areas of Industry Collaboration:</a:t>
            </a:r>
          </a:p>
          <a:p>
            <a:pPr lvl="1"/>
            <a:r>
              <a:rPr lang="en-US" sz="2000" b="1" dirty="0">
                <a:latin typeface="+mn-lt"/>
              </a:rPr>
              <a:t>CHEMTREC</a:t>
            </a:r>
            <a:r>
              <a:rPr lang="en-US" sz="2000" dirty="0">
                <a:latin typeface="+mn-lt"/>
              </a:rPr>
              <a:t> is a </a:t>
            </a:r>
            <a:r>
              <a:rPr lang="en-US" sz="2000" b="1" dirty="0">
                <a:latin typeface="+mn-lt"/>
              </a:rPr>
              <a:t>3PL emergency responder </a:t>
            </a:r>
            <a:r>
              <a:rPr lang="en-US" sz="2000" dirty="0">
                <a:latin typeface="+mn-lt"/>
              </a:rPr>
              <a:t>certified by ACC in handling HazMat incidents. Similar service absent in India</a:t>
            </a:r>
          </a:p>
          <a:p>
            <a:pPr lvl="1"/>
            <a:r>
              <a:rPr lang="en-US" sz="2000" b="1" dirty="0">
                <a:latin typeface="+mn-lt"/>
              </a:rPr>
              <a:t>SQAS, an assessment system </a:t>
            </a:r>
            <a:r>
              <a:rPr lang="en-US" sz="2000" dirty="0">
                <a:latin typeface="+mn-lt"/>
              </a:rPr>
              <a:t>to evaluate the performance of Logistics Service Providers and Chemical Distributors, managed by European agency CEFIC. Similar system absent in India.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20BA5-FAB9-416A-8F2A-327FB6D2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3E2C4DD-DC87-4492-91A3-07C738B9B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0" t="5698" r="1158" b="1186"/>
          <a:stretch/>
        </p:blipFill>
        <p:spPr>
          <a:xfrm>
            <a:off x="8432648" y="1476282"/>
            <a:ext cx="3545768" cy="4294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708D60-53B3-4515-B413-27014E4154FE}"/>
              </a:ext>
            </a:extLst>
          </p:cNvPr>
          <p:cNvSpPr txBox="1"/>
          <p:nvPr/>
        </p:nvSpPr>
        <p:spPr>
          <a:xfrm>
            <a:off x="8799089" y="5770594"/>
            <a:ext cx="281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Levels of Vehicle Autonomy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75AFBEC-A12D-45AC-86A9-D7DAFC86C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Agenda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77" y="1334876"/>
            <a:ext cx="10972800" cy="4536535"/>
          </a:xfrm>
        </p:spPr>
        <p:txBody>
          <a:bodyPr numCol="2">
            <a:noAutofit/>
          </a:bodyPr>
          <a:lstStyle/>
          <a:p>
            <a:pPr>
              <a:lnSpc>
                <a:spcPts val="2800"/>
              </a:lnSpc>
            </a:pPr>
            <a:r>
              <a:rPr lang="en-US" sz="1800" b="1" dirty="0">
                <a:latin typeface="+mn-lt"/>
              </a:rPr>
              <a:t>Distribution Safety – Objective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latin typeface="+mn-lt"/>
              </a:rPr>
              <a:t>Challenges in Transportation of Chemicals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latin typeface="+mn-lt"/>
              </a:rPr>
              <a:t>Distribution Safety Management Systems</a:t>
            </a:r>
          </a:p>
          <a:p>
            <a:pPr marL="811805" lvl="1" indent="-342900">
              <a:lnSpc>
                <a:spcPts val="2800"/>
              </a:lnSpc>
              <a:buFont typeface="+mj-lt"/>
              <a:buAutoNum type="arabicPeriod"/>
            </a:pPr>
            <a:r>
              <a:rPr lang="en-US" sz="1800" b="1" i="1" dirty="0">
                <a:latin typeface="+mn-lt"/>
              </a:rPr>
              <a:t>Contracting</a:t>
            </a:r>
          </a:p>
          <a:p>
            <a:pPr marL="811805" lvl="1" indent="-342900">
              <a:lnSpc>
                <a:spcPts val="2800"/>
              </a:lnSpc>
              <a:buFont typeface="+mj-lt"/>
              <a:buAutoNum type="arabicPeriod"/>
            </a:pPr>
            <a:r>
              <a:rPr lang="en-US" sz="1800" b="1" i="1" dirty="0">
                <a:latin typeface="+mn-lt"/>
              </a:rPr>
              <a:t>Driver Safety Management</a:t>
            </a:r>
          </a:p>
          <a:p>
            <a:pPr marL="811805" lvl="1" indent="-342900">
              <a:lnSpc>
                <a:spcPts val="2800"/>
              </a:lnSpc>
              <a:buFont typeface="+mj-lt"/>
              <a:buAutoNum type="arabicPeriod"/>
            </a:pPr>
            <a:r>
              <a:rPr lang="en-US" sz="1800" b="1" i="1" dirty="0">
                <a:latin typeface="+mn-lt"/>
              </a:rPr>
              <a:t>Vehicle Safety Management</a:t>
            </a:r>
          </a:p>
          <a:p>
            <a:pPr marL="811805" lvl="1" indent="-342900">
              <a:lnSpc>
                <a:spcPts val="2800"/>
              </a:lnSpc>
              <a:buFont typeface="+mj-lt"/>
              <a:buAutoNum type="arabicPeriod"/>
            </a:pPr>
            <a:r>
              <a:rPr lang="en-US" sz="1800" b="1" i="1" dirty="0">
                <a:latin typeface="+mn-lt"/>
              </a:rPr>
              <a:t>Journey Safety Management</a:t>
            </a:r>
          </a:p>
          <a:p>
            <a:pPr marL="811805" lvl="1" indent="-342900">
              <a:lnSpc>
                <a:spcPts val="2800"/>
              </a:lnSpc>
              <a:buFont typeface="+mj-lt"/>
              <a:buAutoNum type="arabicPeriod"/>
            </a:pPr>
            <a:r>
              <a:rPr lang="en-US" sz="1800" b="1" i="1" dirty="0">
                <a:latin typeface="+mn-lt"/>
              </a:rPr>
              <a:t>Warehouse Safety Management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latin typeface="+mn-lt"/>
              </a:rPr>
              <a:t>Emergency Response System (ERS)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latin typeface="+mn-lt"/>
              </a:rPr>
              <a:t>Technology Touchpoint: VTS and ADAS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latin typeface="+mn-lt"/>
              </a:rPr>
              <a:t>Industry Outlook</a:t>
            </a:r>
          </a:p>
          <a:p>
            <a:pPr lvl="1">
              <a:lnSpc>
                <a:spcPct val="150000"/>
              </a:lnSpc>
            </a:pPr>
            <a:endParaRPr lang="en-US" sz="2000" b="1" i="1" dirty="0"/>
          </a:p>
          <a:p>
            <a:pPr>
              <a:lnSpc>
                <a:spcPct val="150000"/>
              </a:lnSpc>
            </a:pPr>
            <a:endParaRPr lang="en-US" sz="2000" b="1" i="1" dirty="0"/>
          </a:p>
          <a:p>
            <a:pPr marL="0" indent="0">
              <a:lnSpc>
                <a:spcPct val="150000"/>
              </a:lnSpc>
              <a:buNone/>
            </a:pP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3C0E-1AF9-499A-A21B-DE167ED1C3C5}" type="slidenum">
              <a:rPr kumimoji="0" lang="en-US" sz="1231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31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6F1A1BA-09C3-4CA1-88A1-970AD308F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10D0-5973-45C8-94FA-D2DBA3D0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Safety – Objective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A1F72-A6E4-438E-897C-DE6DE3E1C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6282"/>
            <a:ext cx="11010314" cy="437587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i="1" dirty="0">
                <a:latin typeface="+mn-lt"/>
              </a:rPr>
              <a:t>“To Reduce the risk of harm posed by the distribution of chemicals to the public, to carrier, distributor, contractor, and chemical industry employees and to the environment”</a:t>
            </a:r>
          </a:p>
          <a:p>
            <a:pPr marL="534988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+mn-lt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+mn-lt"/>
              </a:rPr>
              <a:t>Adherence to Distribution Safety ensure safer chemical distribution and help industries to: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i="1" dirty="0">
                <a:latin typeface="+mn-lt"/>
              </a:rPr>
              <a:t>Evaluate the risks associated </a:t>
            </a:r>
            <a:r>
              <a:rPr lang="en-US" sz="2000" dirty="0">
                <a:latin typeface="+mn-lt"/>
              </a:rPr>
              <a:t>with chemical distribution and plan mitigation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i="1" dirty="0">
                <a:latin typeface="+mn-lt"/>
              </a:rPr>
              <a:t>Meet governmental regulations and industry standards </a:t>
            </a:r>
            <a:r>
              <a:rPr lang="en-US" sz="2000" dirty="0">
                <a:latin typeface="+mn-lt"/>
              </a:rPr>
              <a:t>governing chemical distribution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i="1" dirty="0">
                <a:latin typeface="+mn-lt"/>
              </a:rPr>
              <a:t>Provide emergency advice and/or assistance</a:t>
            </a:r>
            <a:r>
              <a:rPr lang="en-US" sz="2000" dirty="0">
                <a:latin typeface="+mn-lt"/>
              </a:rPr>
              <a:t> to people on the scene in case of a chemical distribution emergency.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i="1" dirty="0">
                <a:latin typeface="+mn-lt"/>
              </a:rPr>
              <a:t>Develop new technologies and methods </a:t>
            </a:r>
            <a:r>
              <a:rPr lang="en-US" sz="2000" dirty="0">
                <a:latin typeface="+mn-lt"/>
              </a:rPr>
              <a:t>to improve chemical distribution safety.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139D0-6007-4EAE-A66D-655FF22C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70CFFCD-7163-4E9C-8C6A-CC457EB8E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7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Challenges in Transportation of Chemicals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4289" y="6629400"/>
            <a:ext cx="22352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3C0E-1AF9-499A-A21B-DE167ED1C3C5}" type="slidenum">
              <a:rPr kumimoji="0" lang="en-US" sz="1231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31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>
            <a:off x="4308569" y="1484438"/>
            <a:ext cx="1825896" cy="2109245"/>
          </a:xfrm>
          <a:custGeom>
            <a:avLst/>
            <a:gdLst>
              <a:gd name="T0" fmla="*/ 1098 w 1098"/>
              <a:gd name="T1" fmla="*/ 0 h 1268"/>
              <a:gd name="T2" fmla="*/ 0 w 1098"/>
              <a:gd name="T3" fmla="*/ 633 h 1268"/>
              <a:gd name="T4" fmla="*/ 1098 w 1098"/>
              <a:gd name="T5" fmla="*/ 1268 h 1268"/>
              <a:gd name="T6" fmla="*/ 1098 w 1098"/>
              <a:gd name="T7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8" h="1268">
                <a:moveTo>
                  <a:pt x="1098" y="0"/>
                </a:moveTo>
                <a:cubicBezTo>
                  <a:pt x="629" y="0"/>
                  <a:pt x="219" y="255"/>
                  <a:pt x="0" y="633"/>
                </a:cubicBezTo>
                <a:cubicBezTo>
                  <a:pt x="1098" y="1268"/>
                  <a:pt x="1098" y="1268"/>
                  <a:pt x="1098" y="1268"/>
                </a:cubicBezTo>
                <a:lnTo>
                  <a:pt x="1098" y="0"/>
                </a:lnTo>
                <a:close/>
              </a:path>
            </a:pathLst>
          </a:custGeom>
          <a:solidFill>
            <a:srgbClr val="A9C37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Freeform 6"/>
          <p:cNvSpPr>
            <a:spLocks/>
          </p:cNvSpPr>
          <p:nvPr/>
        </p:nvSpPr>
        <p:spPr bwMode="auto">
          <a:xfrm>
            <a:off x="4026441" y="2537228"/>
            <a:ext cx="2108024" cy="2110466"/>
          </a:xfrm>
          <a:custGeom>
            <a:avLst/>
            <a:gdLst>
              <a:gd name="T0" fmla="*/ 170 w 1268"/>
              <a:gd name="T1" fmla="*/ 0 h 1269"/>
              <a:gd name="T2" fmla="*/ 0 w 1268"/>
              <a:gd name="T3" fmla="*/ 635 h 1269"/>
              <a:gd name="T4" fmla="*/ 170 w 1268"/>
              <a:gd name="T5" fmla="*/ 1269 h 1269"/>
              <a:gd name="T6" fmla="*/ 1268 w 1268"/>
              <a:gd name="T7" fmla="*/ 635 h 1269"/>
              <a:gd name="T8" fmla="*/ 170 w 1268"/>
              <a:gd name="T9" fmla="*/ 0 h 1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8" h="1269">
                <a:moveTo>
                  <a:pt x="170" y="0"/>
                </a:moveTo>
                <a:cubicBezTo>
                  <a:pt x="62" y="187"/>
                  <a:pt x="0" y="404"/>
                  <a:pt x="0" y="635"/>
                </a:cubicBezTo>
                <a:cubicBezTo>
                  <a:pt x="0" y="866"/>
                  <a:pt x="62" y="1082"/>
                  <a:pt x="170" y="1269"/>
                </a:cubicBezTo>
                <a:cubicBezTo>
                  <a:pt x="1268" y="635"/>
                  <a:pt x="1268" y="635"/>
                  <a:pt x="1268" y="635"/>
                </a:cubicBezTo>
                <a:lnTo>
                  <a:pt x="170" y="0"/>
                </a:lnTo>
                <a:close/>
              </a:path>
            </a:pathLst>
          </a:custGeom>
          <a:solidFill>
            <a:srgbClr val="1AAD96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6134465" y="1484438"/>
            <a:ext cx="1827117" cy="2109245"/>
          </a:xfrm>
          <a:custGeom>
            <a:avLst/>
            <a:gdLst>
              <a:gd name="T0" fmla="*/ 1098 w 1098"/>
              <a:gd name="T1" fmla="*/ 633 h 1268"/>
              <a:gd name="T2" fmla="*/ 0 w 1098"/>
              <a:gd name="T3" fmla="*/ 0 h 1268"/>
              <a:gd name="T4" fmla="*/ 0 w 1098"/>
              <a:gd name="T5" fmla="*/ 1268 h 1268"/>
              <a:gd name="T6" fmla="*/ 1098 w 1098"/>
              <a:gd name="T7" fmla="*/ 633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8" h="1268">
                <a:moveTo>
                  <a:pt x="1098" y="633"/>
                </a:moveTo>
                <a:cubicBezTo>
                  <a:pt x="879" y="255"/>
                  <a:pt x="469" y="0"/>
                  <a:pt x="0" y="0"/>
                </a:cubicBezTo>
                <a:cubicBezTo>
                  <a:pt x="0" y="1268"/>
                  <a:pt x="0" y="1268"/>
                  <a:pt x="0" y="1268"/>
                </a:cubicBezTo>
                <a:lnTo>
                  <a:pt x="1098" y="633"/>
                </a:lnTo>
                <a:close/>
              </a:path>
            </a:pathLst>
          </a:custGeom>
          <a:solidFill>
            <a:srgbClr val="F5AE3B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Freeform 8"/>
          <p:cNvSpPr>
            <a:spLocks/>
          </p:cNvSpPr>
          <p:nvPr/>
        </p:nvSpPr>
        <p:spPr bwMode="auto">
          <a:xfrm>
            <a:off x="6134465" y="3593683"/>
            <a:ext cx="1827117" cy="2109245"/>
          </a:xfrm>
          <a:custGeom>
            <a:avLst/>
            <a:gdLst>
              <a:gd name="T0" fmla="*/ 0 w 1098"/>
              <a:gd name="T1" fmla="*/ 1268 h 1268"/>
              <a:gd name="T2" fmla="*/ 1098 w 1098"/>
              <a:gd name="T3" fmla="*/ 634 h 1268"/>
              <a:gd name="T4" fmla="*/ 0 w 1098"/>
              <a:gd name="T5" fmla="*/ 0 h 1268"/>
              <a:gd name="T6" fmla="*/ 0 w 1098"/>
              <a:gd name="T7" fmla="*/ 1268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8" h="1268">
                <a:moveTo>
                  <a:pt x="0" y="1268"/>
                </a:moveTo>
                <a:cubicBezTo>
                  <a:pt x="469" y="1268"/>
                  <a:pt x="879" y="1013"/>
                  <a:pt x="1098" y="634"/>
                </a:cubicBezTo>
                <a:cubicBezTo>
                  <a:pt x="0" y="0"/>
                  <a:pt x="0" y="0"/>
                  <a:pt x="0" y="0"/>
                </a:cubicBezTo>
                <a:lnTo>
                  <a:pt x="0" y="1268"/>
                </a:lnTo>
                <a:close/>
              </a:path>
            </a:pathLst>
          </a:custGeom>
          <a:solidFill>
            <a:srgbClr val="56687C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Freeform 9"/>
          <p:cNvSpPr>
            <a:spLocks/>
          </p:cNvSpPr>
          <p:nvPr/>
        </p:nvSpPr>
        <p:spPr bwMode="auto">
          <a:xfrm>
            <a:off x="4308569" y="3593683"/>
            <a:ext cx="1825896" cy="2109245"/>
          </a:xfrm>
          <a:custGeom>
            <a:avLst/>
            <a:gdLst>
              <a:gd name="T0" fmla="*/ 0 w 1098"/>
              <a:gd name="T1" fmla="*/ 634 h 1268"/>
              <a:gd name="T2" fmla="*/ 1098 w 1098"/>
              <a:gd name="T3" fmla="*/ 1268 h 1268"/>
              <a:gd name="T4" fmla="*/ 1098 w 1098"/>
              <a:gd name="T5" fmla="*/ 0 h 1268"/>
              <a:gd name="T6" fmla="*/ 0 w 1098"/>
              <a:gd name="T7" fmla="*/ 634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8" h="1268">
                <a:moveTo>
                  <a:pt x="0" y="634"/>
                </a:moveTo>
                <a:cubicBezTo>
                  <a:pt x="219" y="1013"/>
                  <a:pt x="629" y="1268"/>
                  <a:pt x="1098" y="1268"/>
                </a:cubicBezTo>
                <a:cubicBezTo>
                  <a:pt x="1098" y="0"/>
                  <a:pt x="1098" y="0"/>
                  <a:pt x="1098" y="0"/>
                </a:cubicBezTo>
                <a:lnTo>
                  <a:pt x="0" y="634"/>
                </a:lnTo>
                <a:close/>
              </a:path>
            </a:pathLst>
          </a:custGeom>
          <a:solidFill>
            <a:srgbClr val="94A4B5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Freeform 10"/>
          <p:cNvSpPr>
            <a:spLocks/>
          </p:cNvSpPr>
          <p:nvPr/>
        </p:nvSpPr>
        <p:spPr bwMode="auto">
          <a:xfrm>
            <a:off x="6134465" y="2537228"/>
            <a:ext cx="2109246" cy="2110466"/>
          </a:xfrm>
          <a:custGeom>
            <a:avLst/>
            <a:gdLst>
              <a:gd name="T0" fmla="*/ 1098 w 1268"/>
              <a:gd name="T1" fmla="*/ 0 h 1269"/>
              <a:gd name="T2" fmla="*/ 0 w 1268"/>
              <a:gd name="T3" fmla="*/ 635 h 1269"/>
              <a:gd name="T4" fmla="*/ 1098 w 1268"/>
              <a:gd name="T5" fmla="*/ 1269 h 1269"/>
              <a:gd name="T6" fmla="*/ 1268 w 1268"/>
              <a:gd name="T7" fmla="*/ 635 h 1269"/>
              <a:gd name="T8" fmla="*/ 1098 w 1268"/>
              <a:gd name="T9" fmla="*/ 0 h 1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8" h="1269">
                <a:moveTo>
                  <a:pt x="1098" y="0"/>
                </a:moveTo>
                <a:cubicBezTo>
                  <a:pt x="0" y="635"/>
                  <a:pt x="0" y="635"/>
                  <a:pt x="0" y="635"/>
                </a:cubicBezTo>
                <a:cubicBezTo>
                  <a:pt x="1098" y="1269"/>
                  <a:pt x="1098" y="1269"/>
                  <a:pt x="1098" y="1269"/>
                </a:cubicBezTo>
                <a:cubicBezTo>
                  <a:pt x="1206" y="1082"/>
                  <a:pt x="1268" y="866"/>
                  <a:pt x="1268" y="635"/>
                </a:cubicBezTo>
                <a:cubicBezTo>
                  <a:pt x="1268" y="404"/>
                  <a:pt x="1206" y="187"/>
                  <a:pt x="1098" y="0"/>
                </a:cubicBezTo>
                <a:close/>
              </a:path>
            </a:pathLst>
          </a:custGeom>
          <a:solidFill>
            <a:srgbClr val="CC4E3D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5145184" y="2601959"/>
            <a:ext cx="1981005" cy="1981005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36000" tIns="4680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203F9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Challenges</a:t>
            </a:r>
          </a:p>
        </p:txBody>
      </p:sp>
      <p:sp>
        <p:nvSpPr>
          <p:cNvPr id="54" name="Inhaltsplatzhalter 4"/>
          <p:cNvSpPr txBox="1">
            <a:spLocks/>
          </p:cNvSpPr>
          <p:nvPr/>
        </p:nvSpPr>
        <p:spPr>
          <a:xfrm>
            <a:off x="463621" y="3078935"/>
            <a:ext cx="3240000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AD9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Consequences to human life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AD9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Chemical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accidents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cause grave consequences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life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including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severe damage to vital organs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5" name="Inhaltsplatzhalter 4"/>
          <p:cNvSpPr txBox="1">
            <a:spLocks/>
          </p:cNvSpPr>
          <p:nvPr/>
        </p:nvSpPr>
        <p:spPr>
          <a:xfrm>
            <a:off x="8566530" y="3078935"/>
            <a:ext cx="3240000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4E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Inadequate regulations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5AE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Lack of sufficient regulations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clear accountabilities for distribution safety in Indian regulatory framework</a:t>
            </a:r>
          </a:p>
        </p:txBody>
      </p:sp>
      <p:sp>
        <p:nvSpPr>
          <p:cNvPr id="56" name="Inhaltsplatzhalter 4"/>
          <p:cNvSpPr txBox="1">
            <a:spLocks/>
          </p:cNvSpPr>
          <p:nvPr/>
        </p:nvSpPr>
        <p:spPr>
          <a:xfrm>
            <a:off x="786440" y="1457228"/>
            <a:ext cx="3240000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9C3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Environmental damage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9C3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Spillovers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hazardous chemicals could cause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permanent damage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natural habitat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including plant life of the 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7" name="Inhaltsplatzhalter 4"/>
          <p:cNvSpPr txBox="1">
            <a:spLocks/>
          </p:cNvSpPr>
          <p:nvPr/>
        </p:nvSpPr>
        <p:spPr>
          <a:xfrm>
            <a:off x="8243711" y="1457228"/>
            <a:ext cx="32400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5AE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Infrastructure development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9C3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Inadequate Logistics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9C3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infrastructure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roadways, vehicle standardization, handling facilities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etc. is one of the key challenges faced by the logistics sector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" name="Inhaltsplatzhalter 4"/>
          <p:cNvSpPr txBox="1">
            <a:spLocks/>
          </p:cNvSpPr>
          <p:nvPr/>
        </p:nvSpPr>
        <p:spPr>
          <a:xfrm>
            <a:off x="786440" y="4647694"/>
            <a:ext cx="3240000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4A4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Reputation and brand image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4A4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organization’s image 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reputation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could be directly impacted in case of any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mishap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during handling of hazardous goods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9" name="Inhaltsplatzhalter 4"/>
          <p:cNvSpPr txBox="1">
            <a:spLocks/>
          </p:cNvSpPr>
          <p:nvPr/>
        </p:nvSpPr>
        <p:spPr>
          <a:xfrm>
            <a:off x="8243711" y="4647694"/>
            <a:ext cx="32400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668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Financial losses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4E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Material recovery in hazardous chemicals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accident is almost impossible. Hence, any such loss can have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huge impact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 financials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all parties involved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57" y="1745474"/>
            <a:ext cx="948548" cy="94854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49" y="3017568"/>
            <a:ext cx="1093641" cy="109364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21" y="4413344"/>
            <a:ext cx="911885" cy="91188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69" y="4490984"/>
            <a:ext cx="848448" cy="84844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139" y="3025344"/>
            <a:ext cx="1243169" cy="99416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21" y="1680758"/>
            <a:ext cx="1063536" cy="1063536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67E9AA06-5C27-4409-A561-50E43ACFF1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Distribution Safety – Key Elements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4289" y="6629400"/>
            <a:ext cx="2235200" cy="228600"/>
          </a:xfrm>
        </p:spPr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B998E3B-18B4-4C2C-A844-5B166A24A37C}"/>
              </a:ext>
            </a:extLst>
          </p:cNvPr>
          <p:cNvSpPr/>
          <p:nvPr/>
        </p:nvSpPr>
        <p:spPr>
          <a:xfrm>
            <a:off x="1888974" y="1328953"/>
            <a:ext cx="828675" cy="792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938" r="2589"/>
            </a:stretch>
          </a:blipFill>
          <a:ln w="28575">
            <a:solidFill>
              <a:srgbClr val="E0EB9D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22CA069-A194-45EC-9CC8-4B3106805471}"/>
              </a:ext>
            </a:extLst>
          </p:cNvPr>
          <p:cNvSpPr/>
          <p:nvPr/>
        </p:nvSpPr>
        <p:spPr>
          <a:xfrm>
            <a:off x="2716974" y="1411008"/>
            <a:ext cx="7585376" cy="626294"/>
          </a:xfrm>
          <a:custGeom>
            <a:avLst/>
            <a:gdLst>
              <a:gd name="connsiteX0" fmla="*/ 0 w 7586052"/>
              <a:gd name="connsiteY0" fmla="*/ 0 h 626294"/>
              <a:gd name="connsiteX1" fmla="*/ 7586052 w 7586052"/>
              <a:gd name="connsiteY1" fmla="*/ 0 h 626294"/>
              <a:gd name="connsiteX2" fmla="*/ 7586052 w 7586052"/>
              <a:gd name="connsiteY2" fmla="*/ 626294 h 626294"/>
              <a:gd name="connsiteX3" fmla="*/ 0 w 7586052"/>
              <a:gd name="connsiteY3" fmla="*/ 626294 h 626294"/>
              <a:gd name="connsiteX4" fmla="*/ 0 w 7586052"/>
              <a:gd name="connsiteY4" fmla="*/ 0 h 62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6052" h="626294">
                <a:moveTo>
                  <a:pt x="0" y="0"/>
                </a:moveTo>
                <a:lnTo>
                  <a:pt x="7586052" y="0"/>
                </a:lnTo>
                <a:lnTo>
                  <a:pt x="7586052" y="626294"/>
                </a:lnTo>
                <a:lnTo>
                  <a:pt x="0" y="62629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121" tIns="58420" rIns="58420" bIns="5842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300" b="1" i="1" kern="1200" dirty="0">
                <a:solidFill>
                  <a:schemeClr val="tx1"/>
                </a:solidFill>
              </a:rPr>
              <a:t>Effective Contracting</a:t>
            </a:r>
            <a:endParaRPr lang="en-US" sz="2300" kern="1200" dirty="0">
              <a:solidFill>
                <a:schemeClr val="tx1"/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64E1B949-2AE6-45B8-A138-C6D7030B1812}"/>
              </a:ext>
            </a:extLst>
          </p:cNvPr>
          <p:cNvSpPr/>
          <p:nvPr/>
        </p:nvSpPr>
        <p:spPr>
          <a:xfrm>
            <a:off x="1888974" y="2271704"/>
            <a:ext cx="828000" cy="792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560"/>
            </a:stretch>
          </a:blipFill>
          <a:ln w="28575">
            <a:solidFill>
              <a:srgbClr val="B3EDA4"/>
            </a:solidFill>
          </a:ln>
        </p:spPr>
        <p:style>
          <a:lnRef idx="2">
            <a:schemeClr val="accent4">
              <a:hueOff val="2332000"/>
              <a:satOff val="141"/>
              <a:lumOff val="166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DC8E7456-5CB9-44D1-8250-00FC63DC0773}"/>
              </a:ext>
            </a:extLst>
          </p:cNvPr>
          <p:cNvSpPr/>
          <p:nvPr/>
        </p:nvSpPr>
        <p:spPr>
          <a:xfrm>
            <a:off x="2716973" y="2354250"/>
            <a:ext cx="7585377" cy="626294"/>
          </a:xfrm>
          <a:custGeom>
            <a:avLst/>
            <a:gdLst>
              <a:gd name="connsiteX0" fmla="*/ 0 w 7137268"/>
              <a:gd name="connsiteY0" fmla="*/ 0 h 626294"/>
              <a:gd name="connsiteX1" fmla="*/ 7137268 w 7137268"/>
              <a:gd name="connsiteY1" fmla="*/ 0 h 626294"/>
              <a:gd name="connsiteX2" fmla="*/ 7137268 w 7137268"/>
              <a:gd name="connsiteY2" fmla="*/ 626294 h 626294"/>
              <a:gd name="connsiteX3" fmla="*/ 0 w 7137268"/>
              <a:gd name="connsiteY3" fmla="*/ 626294 h 626294"/>
              <a:gd name="connsiteX4" fmla="*/ 0 w 7137268"/>
              <a:gd name="connsiteY4" fmla="*/ 0 h 62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7268" h="626294">
                <a:moveTo>
                  <a:pt x="0" y="0"/>
                </a:moveTo>
                <a:lnTo>
                  <a:pt x="7137268" y="0"/>
                </a:lnTo>
                <a:lnTo>
                  <a:pt x="7137268" y="626294"/>
                </a:lnTo>
                <a:lnTo>
                  <a:pt x="0" y="62629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332000"/>
              <a:satOff val="141"/>
              <a:lumOff val="1666"/>
              <a:alphaOff val="0"/>
            </a:schemeClr>
          </a:fillRef>
          <a:effectRef idx="0">
            <a:schemeClr val="accent4">
              <a:hueOff val="2332000"/>
              <a:satOff val="141"/>
              <a:lumOff val="16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121" tIns="58420" rIns="58420" bIns="5842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i="1" kern="1200" dirty="0">
                <a:solidFill>
                  <a:schemeClr val="tx1"/>
                </a:solidFill>
              </a:rPr>
              <a:t>Driver Safety Management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FE3A58B3-3B22-43B6-85BB-7A30D39A1C54}"/>
              </a:ext>
            </a:extLst>
          </p:cNvPr>
          <p:cNvSpPr/>
          <p:nvPr/>
        </p:nvSpPr>
        <p:spPr>
          <a:xfrm>
            <a:off x="1888973" y="3214455"/>
            <a:ext cx="874371" cy="792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0262" b="20262"/>
            </a:stretch>
          </a:blipFill>
          <a:ln w="28575">
            <a:solidFill>
              <a:srgbClr val="ABEEC8"/>
            </a:solidFill>
          </a:ln>
        </p:spPr>
        <p:style>
          <a:lnRef idx="2">
            <a:schemeClr val="accent4">
              <a:hueOff val="4664000"/>
              <a:satOff val="282"/>
              <a:lumOff val="333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21102C2-9907-4ADE-A0AE-921C0165B160}"/>
              </a:ext>
            </a:extLst>
          </p:cNvPr>
          <p:cNvSpPr/>
          <p:nvPr/>
        </p:nvSpPr>
        <p:spPr>
          <a:xfrm>
            <a:off x="2767115" y="3294639"/>
            <a:ext cx="7535910" cy="626294"/>
          </a:xfrm>
          <a:custGeom>
            <a:avLst/>
            <a:gdLst>
              <a:gd name="connsiteX0" fmla="*/ 0 w 6999527"/>
              <a:gd name="connsiteY0" fmla="*/ 0 h 626294"/>
              <a:gd name="connsiteX1" fmla="*/ 6999527 w 6999527"/>
              <a:gd name="connsiteY1" fmla="*/ 0 h 626294"/>
              <a:gd name="connsiteX2" fmla="*/ 6999527 w 6999527"/>
              <a:gd name="connsiteY2" fmla="*/ 626294 h 626294"/>
              <a:gd name="connsiteX3" fmla="*/ 0 w 6999527"/>
              <a:gd name="connsiteY3" fmla="*/ 626294 h 626294"/>
              <a:gd name="connsiteX4" fmla="*/ 0 w 6999527"/>
              <a:gd name="connsiteY4" fmla="*/ 0 h 62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9527" h="626294">
                <a:moveTo>
                  <a:pt x="0" y="0"/>
                </a:moveTo>
                <a:lnTo>
                  <a:pt x="6999527" y="0"/>
                </a:lnTo>
                <a:lnTo>
                  <a:pt x="6999527" y="626294"/>
                </a:lnTo>
                <a:lnTo>
                  <a:pt x="0" y="62629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664000"/>
              <a:satOff val="282"/>
              <a:lumOff val="3333"/>
              <a:alphaOff val="0"/>
            </a:schemeClr>
          </a:fillRef>
          <a:effectRef idx="0">
            <a:schemeClr val="accent4">
              <a:hueOff val="4664000"/>
              <a:satOff val="282"/>
              <a:lumOff val="33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121" tIns="58420" rIns="58420" bIns="5842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i="1" kern="1200">
                <a:solidFill>
                  <a:schemeClr val="tx1"/>
                </a:solidFill>
              </a:rPr>
              <a:t>Vehicle Safety Management</a:t>
            </a:r>
            <a:endParaRPr lang="en-US" sz="2300" b="1" i="1" kern="1200" dirty="0">
              <a:solidFill>
                <a:schemeClr val="tx1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D4304E9-F6DD-46DB-8AB7-0CCA995CD93B}"/>
              </a:ext>
            </a:extLst>
          </p:cNvPr>
          <p:cNvSpPr/>
          <p:nvPr/>
        </p:nvSpPr>
        <p:spPr>
          <a:xfrm>
            <a:off x="1888974" y="4157206"/>
            <a:ext cx="828675" cy="8280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114" t="1595" r="2414" b="1595"/>
            </a:stretch>
          </a:blipFill>
          <a:ln w="28575"/>
        </p:spPr>
        <p:style>
          <a:lnRef idx="2">
            <a:schemeClr val="accent4">
              <a:hueOff val="6996000"/>
              <a:satOff val="423"/>
              <a:lumOff val="499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CE0D646-6155-4851-927C-C68DC18A790D}"/>
              </a:ext>
            </a:extLst>
          </p:cNvPr>
          <p:cNvSpPr/>
          <p:nvPr/>
        </p:nvSpPr>
        <p:spPr>
          <a:xfrm>
            <a:off x="2717648" y="4256560"/>
            <a:ext cx="7585377" cy="626294"/>
          </a:xfrm>
          <a:custGeom>
            <a:avLst/>
            <a:gdLst>
              <a:gd name="connsiteX0" fmla="*/ 0 w 7137268"/>
              <a:gd name="connsiteY0" fmla="*/ 0 h 626294"/>
              <a:gd name="connsiteX1" fmla="*/ 7137268 w 7137268"/>
              <a:gd name="connsiteY1" fmla="*/ 0 h 626294"/>
              <a:gd name="connsiteX2" fmla="*/ 7137268 w 7137268"/>
              <a:gd name="connsiteY2" fmla="*/ 626294 h 626294"/>
              <a:gd name="connsiteX3" fmla="*/ 0 w 7137268"/>
              <a:gd name="connsiteY3" fmla="*/ 626294 h 626294"/>
              <a:gd name="connsiteX4" fmla="*/ 0 w 7137268"/>
              <a:gd name="connsiteY4" fmla="*/ 0 h 62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7268" h="626294">
                <a:moveTo>
                  <a:pt x="0" y="0"/>
                </a:moveTo>
                <a:lnTo>
                  <a:pt x="7137268" y="0"/>
                </a:lnTo>
                <a:lnTo>
                  <a:pt x="7137268" y="626294"/>
                </a:lnTo>
                <a:lnTo>
                  <a:pt x="0" y="62629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96000"/>
              <a:satOff val="423"/>
              <a:lumOff val="4999"/>
              <a:alphaOff val="0"/>
            </a:schemeClr>
          </a:fillRef>
          <a:effectRef idx="0">
            <a:schemeClr val="accent4">
              <a:hueOff val="6996000"/>
              <a:satOff val="423"/>
              <a:lumOff val="49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121" tIns="58420" rIns="58420" bIns="5842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i="1" kern="1200" dirty="0">
                <a:solidFill>
                  <a:schemeClr val="tx1"/>
                </a:solidFill>
              </a:rPr>
              <a:t>Journey Safety Management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3987B03F-F5BE-4B4C-8DE7-2A1DA9C9DA95}"/>
              </a:ext>
            </a:extLst>
          </p:cNvPr>
          <p:cNvSpPr/>
          <p:nvPr/>
        </p:nvSpPr>
        <p:spPr>
          <a:xfrm>
            <a:off x="1888974" y="5135957"/>
            <a:ext cx="828000" cy="82800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471" b="-14458"/>
            </a:stretch>
          </a:blipFill>
          <a:ln w="28575"/>
        </p:spPr>
        <p:style>
          <a:lnRef idx="2">
            <a:schemeClr val="accent4">
              <a:hueOff val="9328000"/>
              <a:satOff val="564"/>
              <a:lumOff val="666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50C21CA1-7A94-4937-9333-D898D608C13F}"/>
              </a:ext>
            </a:extLst>
          </p:cNvPr>
          <p:cNvSpPr/>
          <p:nvPr/>
        </p:nvSpPr>
        <p:spPr>
          <a:xfrm>
            <a:off x="2716974" y="5236810"/>
            <a:ext cx="7586052" cy="626294"/>
          </a:xfrm>
          <a:custGeom>
            <a:avLst/>
            <a:gdLst>
              <a:gd name="connsiteX0" fmla="*/ 0 w 7586052"/>
              <a:gd name="connsiteY0" fmla="*/ 0 h 626294"/>
              <a:gd name="connsiteX1" fmla="*/ 7586052 w 7586052"/>
              <a:gd name="connsiteY1" fmla="*/ 0 h 626294"/>
              <a:gd name="connsiteX2" fmla="*/ 7586052 w 7586052"/>
              <a:gd name="connsiteY2" fmla="*/ 626294 h 626294"/>
              <a:gd name="connsiteX3" fmla="*/ 0 w 7586052"/>
              <a:gd name="connsiteY3" fmla="*/ 626294 h 626294"/>
              <a:gd name="connsiteX4" fmla="*/ 0 w 7586052"/>
              <a:gd name="connsiteY4" fmla="*/ 0 h 62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6052" h="626294">
                <a:moveTo>
                  <a:pt x="0" y="0"/>
                </a:moveTo>
                <a:lnTo>
                  <a:pt x="7586052" y="0"/>
                </a:lnTo>
                <a:lnTo>
                  <a:pt x="7586052" y="626294"/>
                </a:lnTo>
                <a:lnTo>
                  <a:pt x="0" y="62629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328000"/>
              <a:satOff val="564"/>
              <a:lumOff val="6666"/>
              <a:alphaOff val="0"/>
            </a:schemeClr>
          </a:fillRef>
          <a:effectRef idx="0">
            <a:schemeClr val="accent4">
              <a:hueOff val="9328000"/>
              <a:satOff val="564"/>
              <a:lumOff val="66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121" tIns="58420" rIns="58420" bIns="5842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i="1" kern="1200" dirty="0">
                <a:solidFill>
                  <a:schemeClr val="tx1"/>
                </a:solidFill>
              </a:rPr>
              <a:t>Warehouse Safety Management</a:t>
            </a:r>
          </a:p>
        </p:txBody>
      </p:sp>
      <p:pic>
        <p:nvPicPr>
          <p:cNvPr id="96" name="Picture 95" descr="Logo&#10;&#10;Description automatically generated">
            <a:extLst>
              <a:ext uri="{FF2B5EF4-FFF2-40B4-BE49-F238E27FC236}">
                <a16:creationId xmlns:a16="http://schemas.microsoft.com/office/drawing/2014/main" id="{B068D684-A029-4FC2-8DE7-73CE72BA1F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1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Effective Contracting</a:t>
            </a:r>
            <a:endParaRPr lang="en-IN" sz="32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8EABA7-BE61-40C6-AB25-CE4B4B9D3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76" y="1186825"/>
            <a:ext cx="11190221" cy="79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Contractors and suppliers are key for business performance, to assess their capabilities and competencies to perform work safely is important.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670C022-5F12-486A-8160-C95565B9A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14191"/>
              </p:ext>
            </p:extLst>
          </p:nvPr>
        </p:nvGraphicFramePr>
        <p:xfrm>
          <a:off x="2032000" y="1974191"/>
          <a:ext cx="8128000" cy="4222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910533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36091554"/>
                    </a:ext>
                  </a:extLst>
                </a:gridCol>
              </a:tblGrid>
              <a:tr h="197841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Vetting and Selection</a:t>
                      </a:r>
                    </a:p>
                    <a:p>
                      <a:pPr marL="754654" lvl="1" indent="-2857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Letter to all prospective vendors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Self-assessment questionnaire.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Compile all information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selection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Engagement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 bid meeting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Verification visit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Safety briefing meetings prior to engagement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318820"/>
                  </a:ext>
                </a:extLst>
              </a:tr>
              <a:tr h="2211070">
                <a:tc>
                  <a:txBody>
                    <a:bodyPr/>
                    <a:lstStyle/>
                    <a:p>
                      <a:pPr marL="0" lvl="0" indent="0" algn="l" defTabSz="937809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</a:t>
                      </a:r>
                    </a:p>
                    <a:p>
                      <a:pPr marL="0" lvl="0" indent="0" algn="l" defTabSz="937809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 the vendor has understood the requirements, regular verification and assurance against the agreement is required, carried out through:</a:t>
                      </a:r>
                    </a:p>
                    <a:p>
                      <a:pPr marL="754654" lvl="1" indent="-285750" algn="l" defTabSz="937809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Self-certification</a:t>
                      </a:r>
                    </a:p>
                    <a:p>
                      <a:pPr marL="754654" lvl="1" indent="-285750" algn="l" defTabSz="937809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Third Party Audits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Monitoring &amp; Evaluation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is closely linked to auditing, but also provides a link back to Selection and Engagement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 audit outcome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Review (monthly or fixed interval)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learning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90146"/>
                  </a:ext>
                </a:extLst>
              </a:tr>
            </a:tbl>
          </a:graphicData>
        </a:graphic>
      </p:graphicFrame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56E872E0-4003-4E1F-8967-2454D4D12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7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8523-8928-4C34-837D-D13961C7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Safety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20BA5-FAB9-416A-8F2A-327FB6D2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B06069F-61A2-42F6-AF3F-D00D6781C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6FADB2F7-528C-46B5-BEF0-58FF0C8A5D1D}"/>
              </a:ext>
            </a:extLst>
          </p:cNvPr>
          <p:cNvGrpSpPr/>
          <p:nvPr/>
        </p:nvGrpSpPr>
        <p:grpSpPr>
          <a:xfrm>
            <a:off x="861372" y="1275737"/>
            <a:ext cx="10469256" cy="4728557"/>
            <a:chOff x="861372" y="1228992"/>
            <a:chExt cx="10469256" cy="472855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ACDB21B-7063-4676-B9E0-DDE372A9D43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104185" y="1374553"/>
              <a:ext cx="4226443" cy="1597407"/>
            </a:xfrm>
            <a:prstGeom prst="round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152000" tIns="180000" rIns="180000" bIns="180000" rtlCol="0">
              <a:noAutofit/>
            </a:bodyPr>
            <a:lstStyle/>
            <a:p>
              <a:pPr marL="3429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dirty="0"/>
                <a:t>IDTR mandated trainings</a:t>
              </a:r>
            </a:p>
            <a:p>
              <a:pPr marL="3429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dirty="0"/>
                <a:t>Toolbox Talk</a:t>
              </a:r>
            </a:p>
            <a:p>
              <a:pPr marL="3429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dirty="0"/>
                <a:t>360</a:t>
              </a:r>
              <a:r>
                <a:rPr lang="en-US" dirty="0">
                  <a:cs typeface="Times New Roman" panose="02020603050405020304" pitchFamily="18" charset="0"/>
                </a:rPr>
                <a:t>° Vehicle Inspection</a:t>
              </a:r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ABB4FFA-A1EC-4D9F-BC54-8E6297D63B8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61372" y="4015140"/>
              <a:ext cx="4226443" cy="1942408"/>
            </a:xfrm>
            <a:prstGeom prst="round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0000" tIns="180000" rIns="900000" bIns="180000" rtlCol="0">
              <a:noAutofit/>
            </a:bodyPr>
            <a:lstStyle/>
            <a:p>
              <a:pPr marL="3429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dirty="0"/>
                <a:t>Rewards and Recognition</a:t>
              </a:r>
            </a:p>
            <a:p>
              <a:pPr marL="3429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dirty="0"/>
                <a:t>Incentives Program</a:t>
              </a:r>
            </a:p>
            <a:p>
              <a:pPr marL="3429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dirty="0"/>
                <a:t>3 R’s program: Retain, Retrain, Release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8156D6F-0D99-4A7A-8CE7-B9D9793D90A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61372" y="1374554"/>
              <a:ext cx="4226443" cy="1597408"/>
            </a:xfrm>
            <a:prstGeom prst="round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0000" tIns="180000" rIns="900000" bIns="180000" rtlCol="0">
              <a:spAutoFit/>
            </a:bodyPr>
            <a:lstStyle/>
            <a:p>
              <a:pPr marL="3429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dirty="0"/>
                <a:t>Minimum Age - 25 years</a:t>
              </a:r>
            </a:p>
            <a:p>
              <a:pPr marL="3429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dirty="0"/>
                <a:t>Valid License for the right vehicle type</a:t>
              </a:r>
            </a:p>
            <a:p>
              <a:pPr marL="342900" lvl="1"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dirty="0"/>
                <a:t>Medical Fitness</a:t>
              </a: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2C50A65-36DC-49AD-812B-C8350C6A40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4184" y="4015140"/>
              <a:ext cx="4226443" cy="1942409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1152000" tIns="180000" rIns="180000" bIns="180000" rtlCol="0">
              <a:spAutoFit/>
            </a:bodyPr>
            <a:lstStyle/>
            <a:p>
              <a:pPr marL="449263" lvl="1" indent="-352425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dirty="0">
                  <a:solidFill>
                    <a:schemeClr val="tx1"/>
                  </a:solidFill>
                </a:rPr>
                <a:t>Alertness Monitoring through cabin cameras</a:t>
              </a:r>
            </a:p>
            <a:p>
              <a:pPr marL="449263" lvl="1" indent="-352425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dirty="0">
                  <a:solidFill>
                    <a:schemeClr val="tx1"/>
                  </a:solidFill>
                </a:rPr>
                <a:t>Distraction Warnings through Voice Box</a:t>
              </a:r>
            </a:p>
            <a:p>
              <a:pPr marL="449263" lvl="1" indent="-352425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dirty="0">
                  <a:solidFill>
                    <a:schemeClr val="tx1"/>
                  </a:solidFill>
                </a:rPr>
                <a:t>Rest hours and Night Driving violations alert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7019395-CF06-45C2-B36C-72BD7753ADC5}"/>
                </a:ext>
              </a:extLst>
            </p:cNvPr>
            <p:cNvGrpSpPr/>
            <p:nvPr/>
          </p:nvGrpSpPr>
          <p:grpSpPr>
            <a:xfrm>
              <a:off x="3828000" y="1228992"/>
              <a:ext cx="4536000" cy="4536000"/>
              <a:chOff x="4008511" y="1274756"/>
              <a:chExt cx="4644000" cy="4644000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F2115A3-FCA8-4323-9512-256156383F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08511" y="1274756"/>
                <a:ext cx="4644000" cy="4644000"/>
              </a:xfrm>
              <a:custGeom>
                <a:avLst/>
                <a:gdLst>
                  <a:gd name="connsiteX0" fmla="*/ 2275840 w 4551680"/>
                  <a:gd name="connsiteY0" fmla="*/ 0 h 4551680"/>
                  <a:gd name="connsiteX1" fmla="*/ 4551680 w 4551680"/>
                  <a:gd name="connsiteY1" fmla="*/ 2275840 h 4551680"/>
                  <a:gd name="connsiteX2" fmla="*/ 2275840 w 4551680"/>
                  <a:gd name="connsiteY2" fmla="*/ 2275840 h 4551680"/>
                  <a:gd name="connsiteX3" fmla="*/ 2275840 w 4551680"/>
                  <a:gd name="connsiteY3" fmla="*/ 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680" h="4551680">
                    <a:moveTo>
                      <a:pt x="2275840" y="0"/>
                    </a:moveTo>
                    <a:cubicBezTo>
                      <a:pt x="3532752" y="0"/>
                      <a:pt x="4551680" y="1018928"/>
                      <a:pt x="4551680" y="2275840"/>
                    </a:cubicBezTo>
                    <a:lnTo>
                      <a:pt x="2275840" y="2275840"/>
                    </a:lnTo>
                    <a:lnTo>
                      <a:pt x="2275840" y="0"/>
                    </a:lnTo>
                    <a:close/>
                  </a:path>
                </a:pathLst>
              </a:custGeom>
              <a:solidFill>
                <a:srgbClr val="D1FFD2"/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57069" tIns="871271" rIns="573245" bIns="2384163" numCol="1" spcCol="1270" anchor="ctr" anchorCtr="1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 dirty="0">
                    <a:solidFill>
                      <a:sysClr val="windowText" lastClr="000000"/>
                    </a:solidFill>
                  </a:rPr>
                  <a:t>Driver Training</a:t>
                </a: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FCB0AB6-02D5-46D0-B3B7-F503003E46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08511" y="1274756"/>
                <a:ext cx="4644000" cy="4644000"/>
              </a:xfrm>
              <a:custGeom>
                <a:avLst/>
                <a:gdLst>
                  <a:gd name="connsiteX0" fmla="*/ 4551680 w 4551680"/>
                  <a:gd name="connsiteY0" fmla="*/ 2275840 h 4551680"/>
                  <a:gd name="connsiteX1" fmla="*/ 2275840 w 4551680"/>
                  <a:gd name="connsiteY1" fmla="*/ 4551680 h 4551680"/>
                  <a:gd name="connsiteX2" fmla="*/ 2275840 w 4551680"/>
                  <a:gd name="connsiteY2" fmla="*/ 2275840 h 4551680"/>
                  <a:gd name="connsiteX3" fmla="*/ 4551680 w 4551680"/>
                  <a:gd name="connsiteY3" fmla="*/ 227584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680" h="4551680">
                    <a:moveTo>
                      <a:pt x="4551680" y="2275840"/>
                    </a:moveTo>
                    <a:cubicBezTo>
                      <a:pt x="4551680" y="3532752"/>
                      <a:pt x="3532752" y="4551680"/>
                      <a:pt x="2275840" y="4551680"/>
                    </a:cubicBezTo>
                    <a:lnTo>
                      <a:pt x="2275840" y="2275840"/>
                    </a:lnTo>
                    <a:lnTo>
                      <a:pt x="4551680" y="2275840"/>
                    </a:lnTo>
                    <a:close/>
                  </a:path>
                </a:pathLst>
              </a:custGeom>
              <a:solidFill>
                <a:srgbClr val="E3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6330" tIns="2386330" rIns="543984" bIns="869104" numCol="1" spcCol="1270" anchor="ctr" anchorCtr="1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 dirty="0">
                    <a:solidFill>
                      <a:sysClr val="windowText" lastClr="000000"/>
                    </a:solidFill>
                  </a:rPr>
                  <a:t>Driver State Management</a:t>
                </a: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AA1B3CC-6DBA-4E8D-BF32-2E044E7A33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08511" y="1274756"/>
                <a:ext cx="4644000" cy="4644000"/>
              </a:xfrm>
              <a:custGeom>
                <a:avLst/>
                <a:gdLst>
                  <a:gd name="connsiteX0" fmla="*/ 2275840 w 4551680"/>
                  <a:gd name="connsiteY0" fmla="*/ 4551680 h 4551680"/>
                  <a:gd name="connsiteX1" fmla="*/ 0 w 4551680"/>
                  <a:gd name="connsiteY1" fmla="*/ 2275840 h 4551680"/>
                  <a:gd name="connsiteX2" fmla="*/ 2275840 w 4551680"/>
                  <a:gd name="connsiteY2" fmla="*/ 2275840 h 4551680"/>
                  <a:gd name="connsiteX3" fmla="*/ 2275840 w 4551680"/>
                  <a:gd name="connsiteY3" fmla="*/ 455168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680" h="4551680">
                    <a:moveTo>
                      <a:pt x="2275840" y="4551680"/>
                    </a:moveTo>
                    <a:cubicBezTo>
                      <a:pt x="1018928" y="4551680"/>
                      <a:pt x="0" y="3532752"/>
                      <a:pt x="0" y="2275840"/>
                    </a:cubicBezTo>
                    <a:lnTo>
                      <a:pt x="2275840" y="2275840"/>
                    </a:lnTo>
                    <a:lnTo>
                      <a:pt x="2275840" y="4551680"/>
                    </a:lnTo>
                    <a:close/>
                  </a:path>
                </a:pathLst>
              </a:custGeom>
              <a:solidFill>
                <a:srgbClr val="E5EDFF"/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3983" tIns="2386330" rIns="2386331" bIns="869104" numCol="1" spcCol="1270" anchor="ctr" anchorCtr="1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 dirty="0">
                    <a:solidFill>
                      <a:sysClr val="windowText" lastClr="000000"/>
                    </a:solidFill>
                  </a:rPr>
                  <a:t>Driver Performance</a:t>
                </a: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B5FC19E-D406-4669-987B-A42AFF724A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08511" y="1274756"/>
                <a:ext cx="4644000" cy="4644000"/>
              </a:xfrm>
              <a:custGeom>
                <a:avLst/>
                <a:gdLst>
                  <a:gd name="connsiteX0" fmla="*/ 0 w 4551680"/>
                  <a:gd name="connsiteY0" fmla="*/ 2275840 h 4551680"/>
                  <a:gd name="connsiteX1" fmla="*/ 2275840 w 4551680"/>
                  <a:gd name="connsiteY1" fmla="*/ 0 h 4551680"/>
                  <a:gd name="connsiteX2" fmla="*/ 2275840 w 4551680"/>
                  <a:gd name="connsiteY2" fmla="*/ 2275840 h 4551680"/>
                  <a:gd name="connsiteX3" fmla="*/ 0 w 4551680"/>
                  <a:gd name="connsiteY3" fmla="*/ 227584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680" h="4551680">
                    <a:moveTo>
                      <a:pt x="0" y="2275840"/>
                    </a:moveTo>
                    <a:cubicBezTo>
                      <a:pt x="0" y="1018928"/>
                      <a:pt x="1018928" y="0"/>
                      <a:pt x="2275840" y="0"/>
                    </a:cubicBezTo>
                    <a:lnTo>
                      <a:pt x="2275840" y="2275840"/>
                    </a:lnTo>
                    <a:lnTo>
                      <a:pt x="0" y="2275840"/>
                    </a:lnTo>
                    <a:close/>
                  </a:path>
                </a:pathLst>
              </a:custGeom>
              <a:solidFill>
                <a:srgbClr val="FFFFD4"/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3983" tIns="869104" rIns="2386331" bIns="2386330" numCol="1" spcCol="1270" anchor="ctr" anchorCtr="1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 dirty="0">
                    <a:solidFill>
                      <a:sysClr val="windowText" lastClr="000000"/>
                    </a:solidFill>
                  </a:rPr>
                  <a:t>Driver Eligibility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893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057C-648A-4BE1-B406-0379461A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Safety Management</a:t>
            </a:r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BBFB63F6-AADD-4E12-B45E-0093A3974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72" y="2052809"/>
            <a:ext cx="4838095" cy="27523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66BA6-7512-4E10-B728-4AFA3EBE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49508-0A5C-4910-9136-85FFED40E75B}"/>
              </a:ext>
            </a:extLst>
          </p:cNvPr>
          <p:cNvSpPr txBox="1"/>
          <p:nvPr/>
        </p:nvSpPr>
        <p:spPr>
          <a:xfrm>
            <a:off x="234228" y="4733297"/>
            <a:ext cx="3060000" cy="369332"/>
          </a:xfrm>
          <a:prstGeom prst="accentBorderCallout2">
            <a:avLst>
              <a:gd name="adj1" fmla="val -294"/>
              <a:gd name="adj2" fmla="val 102387"/>
              <a:gd name="adj3" fmla="val -295"/>
              <a:gd name="adj4" fmla="val 109673"/>
              <a:gd name="adj5" fmla="val -150370"/>
              <a:gd name="adj6" fmla="val 142440"/>
            </a:avLst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</a:t>
            </a:r>
            <a:r>
              <a:rPr lang="en-IN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within the OEM limits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3DC1C-E534-49EB-99DF-A9D3F98CB137}"/>
              </a:ext>
            </a:extLst>
          </p:cNvPr>
          <p:cNvSpPr txBox="1"/>
          <p:nvPr/>
        </p:nvSpPr>
        <p:spPr>
          <a:xfrm>
            <a:off x="8993127" y="3923903"/>
            <a:ext cx="3060000" cy="646331"/>
          </a:xfrm>
          <a:prstGeom prst="accentBorderCallout2">
            <a:avLst>
              <a:gd name="adj1" fmla="val -294"/>
              <a:gd name="adj2" fmla="val -3017"/>
              <a:gd name="adj3" fmla="val -295"/>
              <a:gd name="adj4" fmla="val -16504"/>
              <a:gd name="adj5" fmla="val -66659"/>
              <a:gd name="adj6" fmla="val -50081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Body/Cab Modifications by approved Vendors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AFF8D8-A6B4-4928-B0FC-0ED33B62726E}"/>
              </a:ext>
            </a:extLst>
          </p:cNvPr>
          <p:cNvSpPr txBox="1"/>
          <p:nvPr/>
        </p:nvSpPr>
        <p:spPr>
          <a:xfrm>
            <a:off x="7657738" y="4917963"/>
            <a:ext cx="3060000" cy="646331"/>
          </a:xfrm>
          <a:prstGeom prst="accentBorderCallout2">
            <a:avLst>
              <a:gd name="adj1" fmla="val -294"/>
              <a:gd name="adj2" fmla="val -3017"/>
              <a:gd name="adj3" fmla="val -295"/>
              <a:gd name="adj4" fmla="val -14830"/>
              <a:gd name="adj5" fmla="val -179178"/>
              <a:gd name="adj6" fmla="val -42378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Loads/Equipment secured before operation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239EC-E844-450E-8E65-5F762C9CCE25}"/>
              </a:ext>
            </a:extLst>
          </p:cNvPr>
          <p:cNvSpPr txBox="1"/>
          <p:nvPr/>
        </p:nvSpPr>
        <p:spPr>
          <a:xfrm>
            <a:off x="8993126" y="2128277"/>
            <a:ext cx="3060000" cy="646331"/>
          </a:xfrm>
          <a:prstGeom prst="accentBorderCallout2">
            <a:avLst>
              <a:gd name="adj1" fmla="val -294"/>
              <a:gd name="adj2" fmla="val -3017"/>
              <a:gd name="adj3" fmla="val -295"/>
              <a:gd name="adj4" fmla="val -14830"/>
              <a:gd name="adj5" fmla="val 149159"/>
              <a:gd name="adj6" fmla="val -58532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Safety Measures in place and in working order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95A1-2346-4CC5-B013-8400BF218029}"/>
              </a:ext>
            </a:extLst>
          </p:cNvPr>
          <p:cNvSpPr txBox="1"/>
          <p:nvPr/>
        </p:nvSpPr>
        <p:spPr>
          <a:xfrm>
            <a:off x="234227" y="1784856"/>
            <a:ext cx="3060000" cy="646331"/>
          </a:xfrm>
          <a:prstGeom prst="accentBorderCallout2">
            <a:avLst>
              <a:gd name="adj1" fmla="val -294"/>
              <a:gd name="adj2" fmla="val 102387"/>
              <a:gd name="adj3" fmla="val -295"/>
              <a:gd name="adj4" fmla="val 109673"/>
              <a:gd name="adj5" fmla="val 104866"/>
              <a:gd name="adj6" fmla="val 123846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Fitness Certification, License and other documents in place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AFB7D-2CB6-44ED-8B8C-8C311FAA9B3F}"/>
              </a:ext>
            </a:extLst>
          </p:cNvPr>
          <p:cNvSpPr txBox="1"/>
          <p:nvPr/>
        </p:nvSpPr>
        <p:spPr>
          <a:xfrm>
            <a:off x="234227" y="3428999"/>
            <a:ext cx="3060000" cy="923330"/>
          </a:xfrm>
          <a:prstGeom prst="accentBorderCallout2">
            <a:avLst>
              <a:gd name="adj1" fmla="val -294"/>
              <a:gd name="adj2" fmla="val 102387"/>
              <a:gd name="adj3" fmla="val -295"/>
              <a:gd name="adj4" fmla="val 109673"/>
              <a:gd name="adj5" fmla="val -52270"/>
              <a:gd name="adj6" fmla="val 140120"/>
            </a:avLst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Tanker construction according to local legal requirements and best engineering practices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7C846E-60B6-4152-B861-27E60B729A1C}"/>
              </a:ext>
            </a:extLst>
          </p:cNvPr>
          <p:cNvSpPr txBox="1"/>
          <p:nvPr/>
        </p:nvSpPr>
        <p:spPr>
          <a:xfrm>
            <a:off x="4933226" y="1261444"/>
            <a:ext cx="3060000" cy="369332"/>
          </a:xfrm>
          <a:prstGeom prst="accentBorderCallout2">
            <a:avLst>
              <a:gd name="adj1" fmla="val 103951"/>
              <a:gd name="adj2" fmla="val -2418"/>
              <a:gd name="adj3" fmla="val 102668"/>
              <a:gd name="adj4" fmla="val -9402"/>
              <a:gd name="adj5" fmla="val 304687"/>
              <a:gd name="adj6" fmla="val -9291"/>
            </a:avLst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Tank Safety fittings inspected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8F33B7-2B45-4BD9-BEA9-4F1D04D88DC1}"/>
              </a:ext>
            </a:extLst>
          </p:cNvPr>
          <p:cNvSpPr txBox="1"/>
          <p:nvPr/>
        </p:nvSpPr>
        <p:spPr>
          <a:xfrm>
            <a:off x="3556786" y="4917963"/>
            <a:ext cx="3060000" cy="646331"/>
          </a:xfrm>
          <a:prstGeom prst="accentBorderCallout2">
            <a:avLst>
              <a:gd name="adj1" fmla="val -294"/>
              <a:gd name="adj2" fmla="val 102887"/>
              <a:gd name="adj3" fmla="val -32426"/>
              <a:gd name="adj4" fmla="val 102538"/>
              <a:gd name="adj5" fmla="val -221739"/>
              <a:gd name="adj6" fmla="val 74637"/>
            </a:avLst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Tanks cleaned prior to loading or any hot jobwork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19BF9F-1D46-4792-B9BD-D3940E20A7FD}"/>
              </a:ext>
            </a:extLst>
          </p:cNvPr>
          <p:cNvSpPr txBox="1"/>
          <p:nvPr/>
        </p:nvSpPr>
        <p:spPr>
          <a:xfrm>
            <a:off x="8774963" y="1266845"/>
            <a:ext cx="3060000" cy="646331"/>
          </a:xfrm>
          <a:prstGeom prst="accentBorderCallout2">
            <a:avLst>
              <a:gd name="adj1" fmla="val 101469"/>
              <a:gd name="adj2" fmla="val -2418"/>
              <a:gd name="adj3" fmla="val 101603"/>
              <a:gd name="adj4" fmla="val -101260"/>
              <a:gd name="adj5" fmla="val 170422"/>
              <a:gd name="adj6" fmla="val -101397"/>
            </a:avLst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Confined Space Entry Requirements adhered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CD0CC6-EF3A-4867-A0F7-40833C547E3E}"/>
              </a:ext>
            </a:extLst>
          </p:cNvPr>
          <p:cNvSpPr txBox="1"/>
          <p:nvPr/>
        </p:nvSpPr>
        <p:spPr>
          <a:xfrm>
            <a:off x="117792" y="5783632"/>
            <a:ext cx="11956415" cy="369332"/>
          </a:xfrm>
          <a:prstGeom prst="rect">
            <a:avLst/>
          </a:prstGeom>
          <a:solidFill>
            <a:srgbClr val="FFFFD4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These and other parameters on a pre-trip checklist help ensure optimal vehicle health, driver safety and riskless operations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2D2A61B-517E-4852-BC7A-142D70B70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8523-8928-4C34-837D-D13961C7F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58" y="337704"/>
            <a:ext cx="9081477" cy="792162"/>
          </a:xfrm>
        </p:spPr>
        <p:txBody>
          <a:bodyPr>
            <a:normAutofit/>
          </a:bodyPr>
          <a:lstStyle/>
          <a:p>
            <a:r>
              <a:rPr lang="en-US" dirty="0"/>
              <a:t>Vehicle Technology Adoption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20BA5-FAB9-416A-8F2A-327FB6D2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3C0E-1AF9-499A-A21B-DE167ED1C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0F0A94-44B8-498F-9428-7EBC6A32859C}"/>
              </a:ext>
            </a:extLst>
          </p:cNvPr>
          <p:cNvSpPr txBox="1"/>
          <p:nvPr/>
        </p:nvSpPr>
        <p:spPr>
          <a:xfrm>
            <a:off x="9875625" y="1162048"/>
            <a:ext cx="170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Vehicle Stability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602174-53D8-4143-9A10-3DB85C22E574}"/>
              </a:ext>
            </a:extLst>
          </p:cNvPr>
          <p:cNvSpPr txBox="1"/>
          <p:nvPr/>
        </p:nvSpPr>
        <p:spPr>
          <a:xfrm>
            <a:off x="6149879" y="1135631"/>
            <a:ext cx="318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Driver Management/Assistance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871D41-E1E8-4FD9-A923-1FC10732082A}"/>
              </a:ext>
            </a:extLst>
          </p:cNvPr>
          <p:cNvSpPr txBox="1"/>
          <p:nvPr/>
        </p:nvSpPr>
        <p:spPr>
          <a:xfrm>
            <a:off x="1079849" y="1140371"/>
            <a:ext cx="14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Active Safety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DFA3BCE-CE5F-4F62-97CF-2ACAFC7B29C2}"/>
              </a:ext>
            </a:extLst>
          </p:cNvPr>
          <p:cNvGrpSpPr/>
          <p:nvPr/>
        </p:nvGrpSpPr>
        <p:grpSpPr>
          <a:xfrm>
            <a:off x="9983424" y="1494623"/>
            <a:ext cx="1431917" cy="993936"/>
            <a:chOff x="9547858" y="1593946"/>
            <a:chExt cx="1431917" cy="99393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AB20C35-AA5B-4A5A-A852-39A33EB39734}"/>
                </a:ext>
              </a:extLst>
            </p:cNvPr>
            <p:cNvSpPr/>
            <p:nvPr/>
          </p:nvSpPr>
          <p:spPr>
            <a:xfrm>
              <a:off x="9547858" y="1593946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 dirty="0">
                  <a:solidFill>
                    <a:schemeClr val="tx1"/>
                  </a:solidFill>
                </a:rPr>
                <a:t>Antilock Braking System (ABS)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Shape, circle&#10;&#10;Description automatically generated">
              <a:extLst>
                <a:ext uri="{FF2B5EF4-FFF2-40B4-BE49-F238E27FC236}">
                  <a16:creationId xmlns:a16="http://schemas.microsoft.com/office/drawing/2014/main" id="{27E002B1-D370-453A-BD8F-46F8BCC79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6475" y="2263394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7" name="Picture 56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15535A71-E2F1-4C76-B2ED-F5088873F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4551" y="2262540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8" name="Picture 57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7691ED76-C445-47FA-8015-458D239FB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628" y="2262540"/>
              <a:ext cx="326194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43B177B-210B-445E-8126-5CD220A45757}"/>
              </a:ext>
            </a:extLst>
          </p:cNvPr>
          <p:cNvGrpSpPr/>
          <p:nvPr/>
        </p:nvGrpSpPr>
        <p:grpSpPr>
          <a:xfrm>
            <a:off x="9983423" y="3825264"/>
            <a:ext cx="1431917" cy="973643"/>
            <a:chOff x="9547857" y="3946149"/>
            <a:chExt cx="1431917" cy="97364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953A49A-6025-4DF3-9BA5-641E20EFD521}"/>
                </a:ext>
              </a:extLst>
            </p:cNvPr>
            <p:cNvSpPr/>
            <p:nvPr/>
          </p:nvSpPr>
          <p:spPr>
            <a:xfrm>
              <a:off x="9547857" y="3946149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>
                  <a:solidFill>
                    <a:schemeClr val="tx1"/>
                  </a:solidFill>
                </a:rPr>
                <a:t>Hill Holder</a:t>
              </a:r>
              <a:endParaRPr lang="en-US" sz="1200" b="0" i="0" u="none" kern="1200">
                <a:solidFill>
                  <a:schemeClr val="tx1"/>
                </a:solidFill>
              </a:endParaRPr>
            </a:p>
          </p:txBody>
        </p:sp>
        <p:pic>
          <p:nvPicPr>
            <p:cNvPr id="65" name="Picture 64" descr="Shape, circle&#10;&#10;Description automatically generated">
              <a:extLst>
                <a:ext uri="{FF2B5EF4-FFF2-40B4-BE49-F238E27FC236}">
                  <a16:creationId xmlns:a16="http://schemas.microsoft.com/office/drawing/2014/main" id="{703C9177-C3D7-4BB2-ACDD-7357EC167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6475" y="4595304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6" name="Picture 65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CA7D51AF-4341-420B-BD74-B2DF6B1A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4551" y="4594450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05E74C2-421D-4CE3-8D3B-9EA60F947D64}"/>
              </a:ext>
            </a:extLst>
          </p:cNvPr>
          <p:cNvGrpSpPr/>
          <p:nvPr/>
        </p:nvGrpSpPr>
        <p:grpSpPr>
          <a:xfrm>
            <a:off x="372155" y="1503225"/>
            <a:ext cx="1431917" cy="953362"/>
            <a:chOff x="207128" y="1503225"/>
            <a:chExt cx="1431917" cy="95336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89CF73F-EB6D-46E4-982A-07F2F10AC989}"/>
                </a:ext>
              </a:extLst>
            </p:cNvPr>
            <p:cNvSpPr/>
            <p:nvPr/>
          </p:nvSpPr>
          <p:spPr>
            <a:xfrm>
              <a:off x="207128" y="1503225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 dirty="0">
                  <a:solidFill>
                    <a:schemeClr val="tx1"/>
                  </a:solidFill>
                </a:rPr>
                <a:t>Front Collision Warning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67" name="Picture 66" descr="Shape, circle&#10;&#10;Description automatically generated">
              <a:extLst>
                <a:ext uri="{FF2B5EF4-FFF2-40B4-BE49-F238E27FC236}">
                  <a16:creationId xmlns:a16="http://schemas.microsoft.com/office/drawing/2014/main" id="{3CEACE6E-3067-444A-9AAC-E0F4C50D2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64" y="2132099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8" name="Picture 67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CB9368CC-A29F-4E38-95CB-67054F1E1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40" y="2131245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6E7DF8E-0943-47F2-A6B7-9A454ABD8EC3}"/>
              </a:ext>
            </a:extLst>
          </p:cNvPr>
          <p:cNvGrpSpPr/>
          <p:nvPr/>
        </p:nvGrpSpPr>
        <p:grpSpPr>
          <a:xfrm>
            <a:off x="2003032" y="1503225"/>
            <a:ext cx="1431917" cy="1021821"/>
            <a:chOff x="1782237" y="1503225"/>
            <a:chExt cx="1431917" cy="102182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6EF4AA4-C419-4E81-BBC0-80A4292F4F5D}"/>
                </a:ext>
              </a:extLst>
            </p:cNvPr>
            <p:cNvSpPr/>
            <p:nvPr/>
          </p:nvSpPr>
          <p:spPr>
            <a:xfrm>
              <a:off x="1782237" y="1503225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0" u="none" kern="1200" dirty="0">
                  <a:solidFill>
                    <a:schemeClr val="tx1"/>
                  </a:solidFill>
                </a:rPr>
                <a:t>Autonomous Emergency Braking System (AEBS)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70" name="Picture 69" descr="Shape, circle&#10;&#10;Description automatically generated">
              <a:extLst>
                <a:ext uri="{FF2B5EF4-FFF2-40B4-BE49-F238E27FC236}">
                  <a16:creationId xmlns:a16="http://schemas.microsoft.com/office/drawing/2014/main" id="{05F34F11-E2C3-488E-9BBC-FAF2E59EA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347" y="2200558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1" name="Picture 70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7D6DC6E2-6C5D-48D7-BC43-9603EB0AD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423" y="2199704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0306745-2A32-4EB5-A084-6656C04EFDC2}"/>
              </a:ext>
            </a:extLst>
          </p:cNvPr>
          <p:cNvGrpSpPr/>
          <p:nvPr/>
        </p:nvGrpSpPr>
        <p:grpSpPr>
          <a:xfrm>
            <a:off x="9983424" y="2661362"/>
            <a:ext cx="1431917" cy="991099"/>
            <a:chOff x="9547858" y="2810776"/>
            <a:chExt cx="1431917" cy="99109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1ED30A0-CB90-4A66-A7E1-4DDF0EFD1135}"/>
                </a:ext>
              </a:extLst>
            </p:cNvPr>
            <p:cNvSpPr/>
            <p:nvPr/>
          </p:nvSpPr>
          <p:spPr>
            <a:xfrm>
              <a:off x="9547858" y="2810776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 dirty="0">
                  <a:solidFill>
                    <a:schemeClr val="tx1"/>
                  </a:solidFill>
                </a:rPr>
                <a:t>Electronic Stability Control (ESC)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59" name="Picture 58" descr="Shape, circle&#10;&#10;Description automatically generated">
              <a:extLst>
                <a:ext uri="{FF2B5EF4-FFF2-40B4-BE49-F238E27FC236}">
                  <a16:creationId xmlns:a16="http://schemas.microsoft.com/office/drawing/2014/main" id="{A8FC84CA-127B-4DD7-94CD-97746075F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6475" y="3477387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0" name="Picture 59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1AC9D013-742E-4CC4-8426-55D9D9BC3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4551" y="3476533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4" name="Picture 7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401B097E-9219-42DD-AD28-898A0CE8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1310" y="3476533"/>
              <a:ext cx="326194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4BA4C8F-0FCC-452F-9A79-34201186C863}"/>
              </a:ext>
            </a:extLst>
          </p:cNvPr>
          <p:cNvGrpSpPr/>
          <p:nvPr/>
        </p:nvGrpSpPr>
        <p:grpSpPr>
          <a:xfrm>
            <a:off x="375690" y="5020948"/>
            <a:ext cx="1431917" cy="941804"/>
            <a:chOff x="210663" y="5020948"/>
            <a:chExt cx="1431917" cy="94180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BD4323B-CE4F-474F-8CFD-3496B5E44184}"/>
                </a:ext>
              </a:extLst>
            </p:cNvPr>
            <p:cNvSpPr/>
            <p:nvPr/>
          </p:nvSpPr>
          <p:spPr>
            <a:xfrm>
              <a:off x="210663" y="5020948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>
                  <a:solidFill>
                    <a:schemeClr val="tx1"/>
                  </a:solidFill>
                </a:rPr>
                <a:t>Reverse Warning</a:t>
              </a:r>
              <a:endParaRPr lang="en-US" sz="1200" b="0" i="0" u="none" kern="1200">
                <a:solidFill>
                  <a:schemeClr val="tx1"/>
                </a:solidFill>
              </a:endParaRPr>
            </a:p>
          </p:txBody>
        </p:sp>
        <p:pic>
          <p:nvPicPr>
            <p:cNvPr id="75" name="Picture 74" descr="Shape, circle&#10;&#10;Description automatically generated">
              <a:extLst>
                <a:ext uri="{FF2B5EF4-FFF2-40B4-BE49-F238E27FC236}">
                  <a16:creationId xmlns:a16="http://schemas.microsoft.com/office/drawing/2014/main" id="{2760B8EA-CBFA-4F18-B079-CEABA0E5F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99" y="5638264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6" name="Picture 75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90BE422E-5F7B-44C2-B16A-6E12BDDF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75" y="5637410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7" name="Picture 7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838AD16-465E-41A7-9559-A7A75FD33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234" y="5637410"/>
              <a:ext cx="326194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1B544BE-38AB-46A0-9645-2948148F121D}"/>
              </a:ext>
            </a:extLst>
          </p:cNvPr>
          <p:cNvGrpSpPr/>
          <p:nvPr/>
        </p:nvGrpSpPr>
        <p:grpSpPr>
          <a:xfrm>
            <a:off x="4010354" y="2636645"/>
            <a:ext cx="1431917" cy="1087863"/>
            <a:chOff x="4132631" y="2639952"/>
            <a:chExt cx="1431917" cy="108786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00173D2-75C9-42CD-A2A9-699326DAEA06}"/>
                </a:ext>
              </a:extLst>
            </p:cNvPr>
            <p:cNvSpPr/>
            <p:nvPr/>
          </p:nvSpPr>
          <p:spPr>
            <a:xfrm>
              <a:off x="4132631" y="2639952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0" u="none" kern="1200" dirty="0">
                  <a:solidFill>
                    <a:schemeClr val="tx1"/>
                  </a:solidFill>
                </a:rPr>
                <a:t>Automated Manual Transmission/ Automated Transmission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78" name="Picture 77" descr="Shape, circle&#10;&#10;Description automatically generated">
              <a:extLst>
                <a:ext uri="{FF2B5EF4-FFF2-40B4-BE49-F238E27FC236}">
                  <a16:creationId xmlns:a16="http://schemas.microsoft.com/office/drawing/2014/main" id="{680F3D13-E175-47B2-9998-D963770C5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72" y="3403327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9" name="Picture 78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ADA00221-C743-4F27-A3DA-71C719C3C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148" y="3402473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0" name="Picture 7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AF5A869-5FE0-46D2-8842-858E387C3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907" y="3402473"/>
              <a:ext cx="326194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CD82324-7447-462D-9F37-27095506E112}"/>
              </a:ext>
            </a:extLst>
          </p:cNvPr>
          <p:cNvGrpSpPr/>
          <p:nvPr/>
        </p:nvGrpSpPr>
        <p:grpSpPr>
          <a:xfrm>
            <a:off x="375690" y="2648554"/>
            <a:ext cx="1431917" cy="1021821"/>
            <a:chOff x="210663" y="2648554"/>
            <a:chExt cx="1431917" cy="102182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5506F7E-503F-49EF-A0FF-D4DCA887ED92}"/>
                </a:ext>
              </a:extLst>
            </p:cNvPr>
            <p:cNvSpPr/>
            <p:nvPr/>
          </p:nvSpPr>
          <p:spPr>
            <a:xfrm>
              <a:off x="210663" y="2648554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>
                  <a:solidFill>
                    <a:schemeClr val="tx1"/>
                  </a:solidFill>
                </a:rPr>
                <a:t>Tyre Pressure Monitoring System (TPMS)</a:t>
              </a:r>
              <a:endParaRPr lang="en-US" sz="1200" b="0" i="0" u="none" kern="1200">
                <a:solidFill>
                  <a:schemeClr val="tx1"/>
                </a:solidFill>
              </a:endParaRPr>
            </a:p>
          </p:txBody>
        </p:sp>
        <p:pic>
          <p:nvPicPr>
            <p:cNvPr id="81" name="Picture 80" descr="Shape, circle&#10;&#10;Description automatically generated">
              <a:extLst>
                <a:ext uri="{FF2B5EF4-FFF2-40B4-BE49-F238E27FC236}">
                  <a16:creationId xmlns:a16="http://schemas.microsoft.com/office/drawing/2014/main" id="{C1AFC869-A7AB-4B6B-9A3E-FF8DEB06B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20" y="3345887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2" name="Picture 81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7B8047F3-E86D-404F-BE06-FBFFA6E1E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96" y="3345033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3" name="Picture 8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9CFA9AF-F027-4132-9770-1B9028B98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255" y="3345033"/>
              <a:ext cx="326194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309CD11-A8F2-4EDA-A15D-BB54771309D9}"/>
              </a:ext>
            </a:extLst>
          </p:cNvPr>
          <p:cNvGrpSpPr/>
          <p:nvPr/>
        </p:nvGrpSpPr>
        <p:grpSpPr>
          <a:xfrm>
            <a:off x="7778527" y="2654123"/>
            <a:ext cx="1431917" cy="1001174"/>
            <a:chOff x="6736903" y="2779849"/>
            <a:chExt cx="1431917" cy="100117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4A3E1D9-4718-4184-AB54-FB2F99F2E384}"/>
                </a:ext>
              </a:extLst>
            </p:cNvPr>
            <p:cNvSpPr/>
            <p:nvPr/>
          </p:nvSpPr>
          <p:spPr>
            <a:xfrm>
              <a:off x="6736903" y="2779849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 dirty="0">
                  <a:solidFill>
                    <a:schemeClr val="tx1"/>
                  </a:solidFill>
                </a:rPr>
                <a:t>Driver Attention Assist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84" name="Picture 83" descr="Shape, circle&#10;&#10;Description automatically generated">
              <a:extLst>
                <a:ext uri="{FF2B5EF4-FFF2-40B4-BE49-F238E27FC236}">
                  <a16:creationId xmlns:a16="http://schemas.microsoft.com/office/drawing/2014/main" id="{36FEF67B-2D01-4FEA-8784-C74826917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779" y="3456535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5" name="Picture 84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645A5C75-8E7E-4FB6-B203-D70E4BCF2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855" y="3455681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6" name="Picture 85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CC56B52-DA50-4121-85FC-16169E93A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3614" y="3455681"/>
              <a:ext cx="326194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4E35127-ABA6-40A9-B728-A7F61A78F3D7}"/>
              </a:ext>
            </a:extLst>
          </p:cNvPr>
          <p:cNvGrpSpPr/>
          <p:nvPr/>
        </p:nvGrpSpPr>
        <p:grpSpPr>
          <a:xfrm>
            <a:off x="2006239" y="3866361"/>
            <a:ext cx="1431917" cy="990168"/>
            <a:chOff x="4131455" y="3858276"/>
            <a:chExt cx="1431917" cy="99016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6435551-EA38-4C3D-A36F-EB4710DDD4C2}"/>
                </a:ext>
              </a:extLst>
            </p:cNvPr>
            <p:cNvSpPr/>
            <p:nvPr/>
          </p:nvSpPr>
          <p:spPr>
            <a:xfrm>
              <a:off x="4131455" y="3858276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 dirty="0">
                  <a:solidFill>
                    <a:schemeClr val="tx1"/>
                  </a:solidFill>
                </a:rPr>
                <a:t>Immobilizer against theft/looting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87" name="Picture 86" descr="Shape, circle&#10;&#10;Description automatically generated">
              <a:extLst>
                <a:ext uri="{FF2B5EF4-FFF2-40B4-BE49-F238E27FC236}">
                  <a16:creationId xmlns:a16="http://schemas.microsoft.com/office/drawing/2014/main" id="{BC843029-29CE-4FE8-9070-52D6A854F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376" y="4523956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8" name="Picture 87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9BDA76C0-6716-4E2F-BB9B-541EC6FE0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2" y="4523102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9" name="Picture 88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43D241CC-3714-471F-9FCF-F98D3183D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211" y="4523102"/>
              <a:ext cx="326194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118B8F-A0BF-431F-8574-381216783BA6}"/>
              </a:ext>
            </a:extLst>
          </p:cNvPr>
          <p:cNvGrpSpPr/>
          <p:nvPr/>
        </p:nvGrpSpPr>
        <p:grpSpPr>
          <a:xfrm>
            <a:off x="6151589" y="2642780"/>
            <a:ext cx="1431917" cy="998630"/>
            <a:chOff x="5111431" y="2780608"/>
            <a:chExt cx="1431917" cy="99863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C37AE23-BA47-4932-AD76-D8D07EE59515}"/>
                </a:ext>
              </a:extLst>
            </p:cNvPr>
            <p:cNvSpPr/>
            <p:nvPr/>
          </p:nvSpPr>
          <p:spPr>
            <a:xfrm>
              <a:off x="5111431" y="2780608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 dirty="0">
                  <a:solidFill>
                    <a:schemeClr val="tx1"/>
                  </a:solidFill>
                </a:rPr>
                <a:t>360-degree Camera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90" name="Picture 89" descr="Shape, circle&#10;&#10;Description automatically generated">
              <a:extLst>
                <a:ext uri="{FF2B5EF4-FFF2-40B4-BE49-F238E27FC236}">
                  <a16:creationId xmlns:a16="http://schemas.microsoft.com/office/drawing/2014/main" id="{E4E426BE-68E2-416B-B51B-F003247B2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164" y="3454750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1" name="Picture 90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F04E1F0B-3763-46A5-8BE9-03B1DC49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240" y="3453896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8B1B3A9-EEB4-4015-A770-ED4DB4010A3E}"/>
              </a:ext>
            </a:extLst>
          </p:cNvPr>
          <p:cNvGrpSpPr/>
          <p:nvPr/>
        </p:nvGrpSpPr>
        <p:grpSpPr>
          <a:xfrm>
            <a:off x="375690" y="3866361"/>
            <a:ext cx="1431917" cy="974476"/>
            <a:chOff x="210663" y="3866361"/>
            <a:chExt cx="1431917" cy="97447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911C400-5D70-4B15-9947-538D8DCA4DFB}"/>
                </a:ext>
              </a:extLst>
            </p:cNvPr>
            <p:cNvSpPr/>
            <p:nvPr/>
          </p:nvSpPr>
          <p:spPr>
            <a:xfrm>
              <a:off x="210663" y="3866361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 dirty="0">
                  <a:solidFill>
                    <a:schemeClr val="tx1"/>
                  </a:solidFill>
                </a:rPr>
                <a:t>Blind Spot Assist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92" name="Picture 91" descr="Shape, circle&#10;&#10;Description automatically generated">
              <a:extLst>
                <a:ext uri="{FF2B5EF4-FFF2-40B4-BE49-F238E27FC236}">
                  <a16:creationId xmlns:a16="http://schemas.microsoft.com/office/drawing/2014/main" id="{A36C53E3-5861-4F51-83B2-FF2E09D3B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92" y="4516349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3" name="Picture 92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68F3E4E1-A48F-4B8C-9F17-B5AD69D69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68" y="4515495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64BC13B-8EDD-478D-BF83-66F50CE9956E}"/>
              </a:ext>
            </a:extLst>
          </p:cNvPr>
          <p:cNvGrpSpPr/>
          <p:nvPr/>
        </p:nvGrpSpPr>
        <p:grpSpPr>
          <a:xfrm>
            <a:off x="6155316" y="3804323"/>
            <a:ext cx="1431917" cy="1015664"/>
            <a:chOff x="5117629" y="3886888"/>
            <a:chExt cx="1431917" cy="101566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2483BDC-1484-45A8-AC66-4BB50ED5F7B9}"/>
                </a:ext>
              </a:extLst>
            </p:cNvPr>
            <p:cNvSpPr/>
            <p:nvPr/>
          </p:nvSpPr>
          <p:spPr>
            <a:xfrm>
              <a:off x="5117629" y="3886888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>
                  <a:solidFill>
                    <a:schemeClr val="tx1"/>
                  </a:solidFill>
                </a:rPr>
                <a:t>Active Side Guard Assist</a:t>
              </a:r>
              <a:endParaRPr lang="en-US" sz="1200" b="0" i="0" u="none" kern="1200">
                <a:solidFill>
                  <a:schemeClr val="tx1"/>
                </a:solidFill>
              </a:endParaRPr>
            </a:p>
          </p:txBody>
        </p:sp>
        <p:pic>
          <p:nvPicPr>
            <p:cNvPr id="94" name="Picture 93" descr="Shape, circle&#10;&#10;Description automatically generated">
              <a:extLst>
                <a:ext uri="{FF2B5EF4-FFF2-40B4-BE49-F238E27FC236}">
                  <a16:creationId xmlns:a16="http://schemas.microsoft.com/office/drawing/2014/main" id="{B158B7D7-9DD4-4889-8BE7-F41CF0735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716" y="4578064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5" name="Picture 94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EDB4E312-740E-4E8A-BF40-3371C802C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792" y="4577210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AA83E6B-40AE-4A5A-9CDD-A0295016AA42}"/>
              </a:ext>
            </a:extLst>
          </p:cNvPr>
          <p:cNvGrpSpPr/>
          <p:nvPr/>
        </p:nvGrpSpPr>
        <p:grpSpPr>
          <a:xfrm>
            <a:off x="1999670" y="2667446"/>
            <a:ext cx="1431917" cy="961206"/>
            <a:chOff x="1764904" y="2671007"/>
            <a:chExt cx="1431917" cy="96120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AB68F83-7582-44D6-BD29-0914EE8EC0BA}"/>
                </a:ext>
              </a:extLst>
            </p:cNvPr>
            <p:cNvSpPr/>
            <p:nvPr/>
          </p:nvSpPr>
          <p:spPr>
            <a:xfrm>
              <a:off x="1764904" y="2671007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 dirty="0">
                  <a:solidFill>
                    <a:schemeClr val="tx1"/>
                  </a:solidFill>
                </a:rPr>
                <a:t>Retarder in heavier vehicles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96" name="Picture 95" descr="Shape, circle&#10;&#10;Description automatically generated">
              <a:extLst>
                <a:ext uri="{FF2B5EF4-FFF2-40B4-BE49-F238E27FC236}">
                  <a16:creationId xmlns:a16="http://schemas.microsoft.com/office/drawing/2014/main" id="{BA1D2CB5-D827-449B-87AD-98FA01ECB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4" y="3307725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7" name="Picture 96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B5C4FAE8-C842-4318-A32D-6EDED2596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470" y="3306871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FB2061A-9D7C-4735-99EA-BCFC345BE0A9}"/>
              </a:ext>
            </a:extLst>
          </p:cNvPr>
          <p:cNvGrpSpPr/>
          <p:nvPr/>
        </p:nvGrpSpPr>
        <p:grpSpPr>
          <a:xfrm>
            <a:off x="9983423" y="4971711"/>
            <a:ext cx="1431917" cy="1021204"/>
            <a:chOff x="8825509" y="5072226"/>
            <a:chExt cx="1431917" cy="102120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74017D2-7F38-4477-9C9F-12EC48ACE49E}"/>
                </a:ext>
              </a:extLst>
            </p:cNvPr>
            <p:cNvSpPr/>
            <p:nvPr/>
          </p:nvSpPr>
          <p:spPr>
            <a:xfrm>
              <a:off x="8825509" y="5072226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 dirty="0">
                  <a:solidFill>
                    <a:schemeClr val="tx1"/>
                  </a:solidFill>
                </a:rPr>
                <a:t>Air Suspension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98" name="Picture 97" descr="Shape, circle&#10;&#10;Description automatically generated">
              <a:extLst>
                <a:ext uri="{FF2B5EF4-FFF2-40B4-BE49-F238E27FC236}">
                  <a16:creationId xmlns:a16="http://schemas.microsoft.com/office/drawing/2014/main" id="{238A676C-4D73-421A-845C-4F5685A0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1431" y="5768942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9" name="Picture 98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BFCF1A2D-BC98-4C3F-8DAF-D7392733F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507" y="5768088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693CFA7-0CBD-4AEA-95F0-68DAC8EC2810}"/>
              </a:ext>
            </a:extLst>
          </p:cNvPr>
          <p:cNvGrpSpPr/>
          <p:nvPr/>
        </p:nvGrpSpPr>
        <p:grpSpPr>
          <a:xfrm>
            <a:off x="7798024" y="1502067"/>
            <a:ext cx="1431917" cy="1002787"/>
            <a:chOff x="6758878" y="1585513"/>
            <a:chExt cx="1431917" cy="100278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E4836BB-BC71-46DF-B2E7-68696C171F64}"/>
                </a:ext>
              </a:extLst>
            </p:cNvPr>
            <p:cNvSpPr/>
            <p:nvPr/>
          </p:nvSpPr>
          <p:spPr>
            <a:xfrm>
              <a:off x="6758878" y="1585513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 dirty="0">
                  <a:solidFill>
                    <a:schemeClr val="tx1"/>
                  </a:solidFill>
                </a:rPr>
                <a:t>Automatic Speech Recognition (ASR)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100" name="Picture 99" descr="Shape, circle&#10;&#10;Description automatically generated">
              <a:extLst>
                <a:ext uri="{FF2B5EF4-FFF2-40B4-BE49-F238E27FC236}">
                  <a16:creationId xmlns:a16="http://schemas.microsoft.com/office/drawing/2014/main" id="{D316B824-D624-4B59-82DC-C2985A2CC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337" y="2263812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1" name="Picture 100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5A5753E6-0BE6-425F-A93E-C30B472FB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413" y="2262958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60413A-BBFE-43F5-BC81-767D1CD4E43A}"/>
              </a:ext>
            </a:extLst>
          </p:cNvPr>
          <p:cNvGrpSpPr/>
          <p:nvPr/>
        </p:nvGrpSpPr>
        <p:grpSpPr>
          <a:xfrm>
            <a:off x="4011445" y="1494623"/>
            <a:ext cx="1431917" cy="938458"/>
            <a:chOff x="323848" y="1475156"/>
            <a:chExt cx="1431917" cy="93845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789A080-C15E-4C1A-B828-410EF92D114E}"/>
                </a:ext>
              </a:extLst>
            </p:cNvPr>
            <p:cNvSpPr/>
            <p:nvPr/>
          </p:nvSpPr>
          <p:spPr>
            <a:xfrm>
              <a:off x="323848" y="1475156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>
                  <a:solidFill>
                    <a:schemeClr val="tx1"/>
                  </a:solidFill>
                </a:rPr>
                <a:t>Air Bag</a:t>
              </a:r>
              <a:endParaRPr lang="en-US" sz="1200" b="0" i="0" u="none" kern="1200">
                <a:solidFill>
                  <a:schemeClr val="tx1"/>
                </a:solidFill>
              </a:endParaRPr>
            </a:p>
          </p:txBody>
        </p:sp>
        <p:pic>
          <p:nvPicPr>
            <p:cNvPr id="102" name="Picture 101" descr="Shape, circle&#10;&#10;Description automatically generated">
              <a:extLst>
                <a:ext uri="{FF2B5EF4-FFF2-40B4-BE49-F238E27FC236}">
                  <a16:creationId xmlns:a16="http://schemas.microsoft.com/office/drawing/2014/main" id="{7AEEFF55-3A00-44CF-8AAB-AFBFEEEC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34" y="2089126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3" name="Picture 102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4E58DED9-7C4A-4101-A0A9-0EE07A85A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10" y="2088272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61A05F2-79C7-466A-AFBE-04E55CC1DC64}"/>
              </a:ext>
            </a:extLst>
          </p:cNvPr>
          <p:cNvGrpSpPr/>
          <p:nvPr/>
        </p:nvGrpSpPr>
        <p:grpSpPr>
          <a:xfrm>
            <a:off x="6149774" y="1501943"/>
            <a:ext cx="1431917" cy="988034"/>
            <a:chOff x="5110628" y="1585389"/>
            <a:chExt cx="1431917" cy="98803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C6702C3-5971-45F3-ADEC-661891240DE1}"/>
                </a:ext>
              </a:extLst>
            </p:cNvPr>
            <p:cNvSpPr/>
            <p:nvPr/>
          </p:nvSpPr>
          <p:spPr>
            <a:xfrm>
              <a:off x="5110628" y="1585389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 dirty="0">
                  <a:solidFill>
                    <a:schemeClr val="tx1"/>
                  </a:solidFill>
                </a:rPr>
                <a:t>Adaptive Cruise Control (ACC)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104" name="Picture 103" descr="Shape, circle&#10;&#10;Description automatically generated">
              <a:extLst>
                <a:ext uri="{FF2B5EF4-FFF2-40B4-BE49-F238E27FC236}">
                  <a16:creationId xmlns:a16="http://schemas.microsoft.com/office/drawing/2014/main" id="{E96BCBAC-B9E9-4E7A-B2BE-96A9518E1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256" y="2248935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5" name="Picture 104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CA61EC11-4F02-4E0B-A69A-2FF1CCE50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32" y="2248081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DB4BC25-0F4A-477F-8CB5-D937928C3D09}"/>
              </a:ext>
            </a:extLst>
          </p:cNvPr>
          <p:cNvGrpSpPr/>
          <p:nvPr/>
        </p:nvGrpSpPr>
        <p:grpSpPr>
          <a:xfrm>
            <a:off x="7798024" y="3813334"/>
            <a:ext cx="1431917" cy="1029540"/>
            <a:chOff x="9547857" y="5084547"/>
            <a:chExt cx="1431917" cy="1029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F2845C4-58EA-4D32-A796-EB6F71CD1F2F}"/>
                </a:ext>
              </a:extLst>
            </p:cNvPr>
            <p:cNvSpPr/>
            <p:nvPr/>
          </p:nvSpPr>
          <p:spPr>
            <a:xfrm>
              <a:off x="9547857" y="5084547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0" u="none" kern="1200" dirty="0">
                  <a:solidFill>
                    <a:schemeClr val="tx1"/>
                  </a:solidFill>
                </a:rPr>
                <a:t>Lane Departure Warning System (LDWS)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pic>
          <p:nvPicPr>
            <p:cNvPr id="106" name="Picture 105" descr="Shape, circle&#10;&#10;Description automatically generated">
              <a:extLst>
                <a:ext uri="{FF2B5EF4-FFF2-40B4-BE49-F238E27FC236}">
                  <a16:creationId xmlns:a16="http://schemas.microsoft.com/office/drawing/2014/main" id="{9CCA9C35-18E4-4160-8A66-3F038FE83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491" y="5789599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7" name="Picture 106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AED93C2C-203D-47D6-8D74-051A7D2C3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8567" y="5788745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92ADB2DF-4D56-4088-8BE6-19D45373E5A2}"/>
              </a:ext>
            </a:extLst>
          </p:cNvPr>
          <p:cNvSpPr txBox="1"/>
          <p:nvPr/>
        </p:nvSpPr>
        <p:spPr>
          <a:xfrm>
            <a:off x="4009178" y="1135095"/>
            <a:ext cx="152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Passive Safety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64568DC-5C88-4413-B92B-732D4BD22C2F}"/>
              </a:ext>
            </a:extLst>
          </p:cNvPr>
          <p:cNvGrpSpPr/>
          <p:nvPr/>
        </p:nvGrpSpPr>
        <p:grpSpPr>
          <a:xfrm>
            <a:off x="6149774" y="4979544"/>
            <a:ext cx="1431917" cy="998630"/>
            <a:chOff x="5111431" y="2780608"/>
            <a:chExt cx="1431917" cy="998630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BB7388EA-8EBC-49A9-BD1F-864F859F9296}"/>
                </a:ext>
              </a:extLst>
            </p:cNvPr>
            <p:cNvSpPr/>
            <p:nvPr/>
          </p:nvSpPr>
          <p:spPr>
            <a:xfrm>
              <a:off x="5111431" y="2780608"/>
              <a:ext cx="1431917" cy="8591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200" b="1" i="0" u="none" kern="1200" dirty="0">
                  <a:solidFill>
                    <a:schemeClr val="tx1"/>
                  </a:solidFill>
                </a:rPr>
                <a:t>Breathalyzer Ignition Lock</a:t>
              </a:r>
              <a:endParaRPr lang="en-US" sz="1200" b="0" i="0" u="none" kern="1200" dirty="0">
                <a:solidFill>
                  <a:schemeClr val="tx1"/>
                </a:solidFill>
              </a:endParaRPr>
            </a:p>
          </p:txBody>
        </p:sp>
        <p:pic>
          <p:nvPicPr>
            <p:cNvPr id="130" name="Picture 129" descr="Shape, circle&#10;&#10;Description automatically generated">
              <a:extLst>
                <a:ext uri="{FF2B5EF4-FFF2-40B4-BE49-F238E27FC236}">
                  <a16:creationId xmlns:a16="http://schemas.microsoft.com/office/drawing/2014/main" id="{C04AA0AF-8385-4DBC-96D7-3B51D5B38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164" y="3454750"/>
              <a:ext cx="324488" cy="32448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1" name="Picture 130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7A7F756B-FCE6-4FDB-B7DD-7FD8D0408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240" y="3453896"/>
              <a:ext cx="324488" cy="32534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33" name="Picture 132" descr="Logo&#10;&#10;Description automatically generated">
            <a:extLst>
              <a:ext uri="{FF2B5EF4-FFF2-40B4-BE49-F238E27FC236}">
                <a16:creationId xmlns:a16="http://schemas.microsoft.com/office/drawing/2014/main" id="{3EC141C1-D69D-4378-A461-B077B3C69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108000"/>
            <a:ext cx="2181153" cy="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99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FS Template">
  <a:themeElements>
    <a:clrScheme name="RI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FD630"/>
      </a:accent1>
      <a:accent2>
        <a:srgbClr val="203F9A"/>
      </a:accent2>
      <a:accent3>
        <a:srgbClr val="6F8388"/>
      </a:accent3>
      <a:accent4>
        <a:srgbClr val="E0EB9D"/>
      </a:accent4>
      <a:accent5>
        <a:srgbClr val="B9C8F1"/>
      </a:accent5>
      <a:accent6>
        <a:srgbClr val="CFD5D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1A93C3-3D36-4C31-B4EB-03360DEE2F6B}" vid="{BB304316-884A-4B97-AC60-29737674E6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1312</Words>
  <Application>Microsoft Office PowerPoint</Application>
  <PresentationFormat>Widescreen</PresentationFormat>
  <Paragraphs>223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CFS Template</vt:lpstr>
      <vt:lpstr>think-cell Slide</vt:lpstr>
      <vt:lpstr>Distribution Safety in Liquids and Gases Transportation Safety Management Systems</vt:lpstr>
      <vt:lpstr>Agenda</vt:lpstr>
      <vt:lpstr>Distribution Safety – Objective </vt:lpstr>
      <vt:lpstr>Challenges in Transportation of Chemicals</vt:lpstr>
      <vt:lpstr>Distribution Safety – Key Elements</vt:lpstr>
      <vt:lpstr>Effective Contracting</vt:lpstr>
      <vt:lpstr>Driver Safety Management</vt:lpstr>
      <vt:lpstr>Vehicle Safety Management</vt:lpstr>
      <vt:lpstr>Vehicle Technology Adoption</vt:lpstr>
      <vt:lpstr>Journey Safety Management</vt:lpstr>
      <vt:lpstr>Warehouse Safety Management</vt:lpstr>
      <vt:lpstr>Emergency Response System (ERS)</vt:lpstr>
      <vt:lpstr>ERS – Violation Monitoring and Level – I, II, III Support</vt:lpstr>
      <vt:lpstr>Technology Touchpoint: VTS and ADAS</vt:lpstr>
      <vt:lpstr>Industry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Safety Challenges and Mitigation</dc:title>
  <dc:creator>Aditya Mungad</dc:creator>
  <cp:lastModifiedBy>Aditya Mungad</cp:lastModifiedBy>
  <cp:revision>87</cp:revision>
  <dcterms:created xsi:type="dcterms:W3CDTF">2021-12-14T03:49:04Z</dcterms:created>
  <dcterms:modified xsi:type="dcterms:W3CDTF">2021-12-16T07:17:08Z</dcterms:modified>
</cp:coreProperties>
</file>